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5"/>
  </p:notesMasterIdLst>
  <p:sldIdLst>
    <p:sldId id="328" r:id="rId5"/>
    <p:sldId id="353" r:id="rId6"/>
    <p:sldId id="336" r:id="rId7"/>
    <p:sldId id="337" r:id="rId8"/>
    <p:sldId id="346" r:id="rId9"/>
    <p:sldId id="354" r:id="rId10"/>
    <p:sldId id="357" r:id="rId11"/>
    <p:sldId id="358" r:id="rId12"/>
    <p:sldId id="355" r:id="rId13"/>
    <p:sldId id="338" r:id="rId14"/>
    <p:sldId id="339" r:id="rId15"/>
    <p:sldId id="340" r:id="rId16"/>
    <p:sldId id="350" r:id="rId17"/>
    <p:sldId id="263" r:id="rId18"/>
    <p:sldId id="342" r:id="rId19"/>
    <p:sldId id="343" r:id="rId20"/>
    <p:sldId id="345" r:id="rId21"/>
    <p:sldId id="341" r:id="rId22"/>
    <p:sldId id="349" r:id="rId23"/>
    <p:sldId id="348" r:id="rId24"/>
    <p:sldId id="347" r:id="rId25"/>
    <p:sldId id="356" r:id="rId26"/>
    <p:sldId id="359" r:id="rId27"/>
    <p:sldId id="360" r:id="rId28"/>
    <p:sldId id="361" r:id="rId29"/>
    <p:sldId id="362" r:id="rId30"/>
    <p:sldId id="363" r:id="rId31"/>
    <p:sldId id="364" r:id="rId32"/>
    <p:sldId id="344" r:id="rId33"/>
    <p:sldId id="352" r:id="rId3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F1EB0C-D5AC-4F7C-5B2E-E1922A026E61}" name="Sallai,D" initials="Sa" userId="S::d.sallai@lse.ac.uk::1dfbb6eb-447f-47e1-8947-478e230b801c" providerId="AD"/>
  <p188:author id="{6BBDBA86-C09D-8154-7EDC-738FA960D49A}" name="Barreto,ME" initials="Ba" userId="S::m.e.barreto@lse.ac.uk::57afdcaa-744f-4d0f-8c53-844b5173b4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EF77-50F5-505F-5145-E0D7BAA12FEA}" v="3" dt="2024-05-07T09:06:26.241"/>
    <p1510:client id="{1CAEC978-20F0-8C1E-DE3B-DCFC48635394}" v="1020" dt="2024-05-06T15:36:35.593"/>
    <p1510:client id="{3AF668C6-9910-EEA3-E34A-FECB912D0BD0}" v="7" dt="2024-05-08T08:06:51.761"/>
    <p1510:client id="{550C8410-37FE-3431-B8C7-B4B9CEA50A99}" v="1609" dt="2024-05-06T20:25:34.956"/>
    <p1510:client id="{65B2BBA4-3E73-E83B-10DC-680801382071}" v="40" dt="2024-05-07T17:54:44.648"/>
    <p1510:client id="{8E470DD6-5C3A-0ABA-15AF-D68A9C8B44D9}" v="137" dt="2024-05-07T18:27:42.211"/>
    <p1510:client id="{905D6480-5746-3E0F-F659-C744C30B648E}" v="1523" dt="2024-05-07T10:05:24.823"/>
    <p1510:client id="{D4F396EE-EB67-FDCB-405B-FB9903EE25AA}" v="2713" dt="2024-05-07T10:15:30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F0A5CD-34BD-4D6C-8E43-1E7355619A28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5933D28-D7E6-4855-95BF-5D3F61A1C881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ptos Display" panose="020F0302020204030204"/>
            </a:rPr>
            <a:t> 1920</a:t>
          </a:r>
          <a:endParaRPr lang="en-US"/>
        </a:p>
      </dgm:t>
    </dgm:pt>
    <dgm:pt modelId="{BD77B218-7543-4CCC-B9B3-7315EA2FBB24}" type="parTrans" cxnId="{00DAA5EC-3A1B-47CC-AAB3-0C795B09F3D0}">
      <dgm:prSet/>
      <dgm:spPr/>
      <dgm:t>
        <a:bodyPr/>
        <a:lstStyle/>
        <a:p>
          <a:endParaRPr lang="en-US"/>
        </a:p>
      </dgm:t>
    </dgm:pt>
    <dgm:pt modelId="{557C2A5B-217B-4193-9972-CA5522C17F2E}" type="sibTrans" cxnId="{00DAA5EC-3A1B-47CC-AAB3-0C795B09F3D0}">
      <dgm:prSet/>
      <dgm:spPr/>
      <dgm:t>
        <a:bodyPr/>
        <a:lstStyle/>
        <a:p>
          <a:endParaRPr lang="en-US"/>
        </a:p>
      </dgm:t>
    </dgm:pt>
    <dgm:pt modelId="{A65B8962-847D-4B4F-A2C9-7DE3FAAC64CE}">
      <dgm:prSet phldrT="[Text]" phldr="0"/>
      <dgm:spPr/>
      <dgm:t>
        <a:bodyPr/>
        <a:lstStyle/>
        <a:p>
          <a:r>
            <a:rPr lang="en-US">
              <a:latin typeface="Aptos Display" panose="020F0302020204030204"/>
            </a:rPr>
            <a:t> Radio broadcast [1]</a:t>
          </a:r>
          <a:endParaRPr lang="en-US"/>
        </a:p>
      </dgm:t>
    </dgm:pt>
    <dgm:pt modelId="{0A40089D-9AD1-419E-86A5-6C1D94B0BDFD}" type="parTrans" cxnId="{6687A2E9-4352-4006-9D54-B122B9C329B5}">
      <dgm:prSet/>
      <dgm:spPr/>
      <dgm:t>
        <a:bodyPr/>
        <a:lstStyle/>
        <a:p>
          <a:endParaRPr lang="en-US"/>
        </a:p>
      </dgm:t>
    </dgm:pt>
    <dgm:pt modelId="{5568F3D1-29C6-426C-A896-0F32CA70D937}" type="sibTrans" cxnId="{6687A2E9-4352-4006-9D54-B122B9C329B5}">
      <dgm:prSet/>
      <dgm:spPr/>
      <dgm:t>
        <a:bodyPr/>
        <a:lstStyle/>
        <a:p>
          <a:endParaRPr lang="en-US"/>
        </a:p>
      </dgm:t>
    </dgm:pt>
    <dgm:pt modelId="{8BD6843D-F5A2-44DE-BB17-6D862EB0531C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ptos Display" panose="020F0302020204030204"/>
            </a:rPr>
            <a:t> 1951</a:t>
          </a:r>
          <a:endParaRPr lang="en-US"/>
        </a:p>
      </dgm:t>
    </dgm:pt>
    <dgm:pt modelId="{2A1F1092-B29C-4212-8692-6ADC21C302AF}" type="parTrans" cxnId="{1F0D4B72-B5D4-4BC3-B698-9597CDD30FDC}">
      <dgm:prSet/>
      <dgm:spPr/>
      <dgm:t>
        <a:bodyPr/>
        <a:lstStyle/>
        <a:p>
          <a:endParaRPr lang="en-US"/>
        </a:p>
      </dgm:t>
    </dgm:pt>
    <dgm:pt modelId="{C3EB5D11-C268-4216-9EAC-F55FC87324BF}" type="sibTrans" cxnId="{1F0D4B72-B5D4-4BC3-B698-9597CDD30FDC}">
      <dgm:prSet/>
      <dgm:spPr/>
      <dgm:t>
        <a:bodyPr/>
        <a:lstStyle/>
        <a:p>
          <a:endParaRPr lang="en-US"/>
        </a:p>
      </dgm:t>
    </dgm:pt>
    <dgm:pt modelId="{042FDD91-64FF-4FEA-BAEF-3A4CA0016251}">
      <dgm:prSet phldrT="[Text]" phldr="0"/>
      <dgm:spPr/>
      <dgm:t>
        <a:bodyPr/>
        <a:lstStyle/>
        <a:p>
          <a:r>
            <a:rPr lang="en-US">
              <a:latin typeface="Aptos Display" panose="020F0302020204030204"/>
            </a:rPr>
            <a:t> TV broadcast USA [2]</a:t>
          </a:r>
          <a:endParaRPr lang="en-US"/>
        </a:p>
      </dgm:t>
    </dgm:pt>
    <dgm:pt modelId="{5BE2F7B3-DC23-4086-81AB-48A4E74A17F9}" type="parTrans" cxnId="{CE6AAEC2-CDE1-4A74-8623-996BE9D90ECC}">
      <dgm:prSet/>
      <dgm:spPr/>
      <dgm:t>
        <a:bodyPr/>
        <a:lstStyle/>
        <a:p>
          <a:endParaRPr lang="en-US"/>
        </a:p>
      </dgm:t>
    </dgm:pt>
    <dgm:pt modelId="{4312B830-422E-4F2A-901B-0DC75089868B}" type="sibTrans" cxnId="{CE6AAEC2-CDE1-4A74-8623-996BE9D90ECC}">
      <dgm:prSet/>
      <dgm:spPr/>
      <dgm:t>
        <a:bodyPr/>
        <a:lstStyle/>
        <a:p>
          <a:endParaRPr lang="en-US"/>
        </a:p>
      </dgm:t>
    </dgm:pt>
    <dgm:pt modelId="{4FDA0543-AC5A-4E06-89C2-623DD6822F09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ptos Display" panose="020F0302020204030204"/>
            </a:rPr>
            <a:t> 1970s</a:t>
          </a:r>
          <a:endParaRPr lang="en-US"/>
        </a:p>
      </dgm:t>
    </dgm:pt>
    <dgm:pt modelId="{370189F5-18EB-40D3-BC7E-5EE3E357B41E}" type="parTrans" cxnId="{C67D473A-D734-4E4A-9F8A-835C4418CCDB}">
      <dgm:prSet/>
      <dgm:spPr/>
      <dgm:t>
        <a:bodyPr/>
        <a:lstStyle/>
        <a:p>
          <a:endParaRPr lang="en-US"/>
        </a:p>
      </dgm:t>
    </dgm:pt>
    <dgm:pt modelId="{DDDDD683-E989-4D4D-9E2D-128759DD11E7}" type="sibTrans" cxnId="{C67D473A-D734-4E4A-9F8A-835C4418CCDB}">
      <dgm:prSet/>
      <dgm:spPr/>
      <dgm:t>
        <a:bodyPr/>
        <a:lstStyle/>
        <a:p>
          <a:endParaRPr lang="en-US"/>
        </a:p>
      </dgm:t>
    </dgm:pt>
    <dgm:pt modelId="{4D2BB2FE-EFF3-47AE-8B99-F4D485522DFC}">
      <dgm:prSet phldrT="[Text]" phldr="0"/>
      <dgm:spPr/>
      <dgm:t>
        <a:bodyPr/>
        <a:lstStyle/>
        <a:p>
          <a:r>
            <a:rPr lang="en-US">
              <a:latin typeface="Aptos Display" panose="020F0302020204030204"/>
            </a:rPr>
            <a:t> TV broadcast UK [2]</a:t>
          </a:r>
          <a:endParaRPr lang="en-US"/>
        </a:p>
      </dgm:t>
    </dgm:pt>
    <dgm:pt modelId="{874ACB82-6F58-46A1-9FA8-4314EAD20B17}" type="parTrans" cxnId="{A99400C0-C10E-4649-A107-3957CD0E71FC}">
      <dgm:prSet/>
      <dgm:spPr/>
      <dgm:t>
        <a:bodyPr/>
        <a:lstStyle/>
        <a:p>
          <a:endParaRPr lang="en-US"/>
        </a:p>
      </dgm:t>
    </dgm:pt>
    <dgm:pt modelId="{7DAAD2F1-DA82-4333-881F-6A4E1A669C84}" type="sibTrans" cxnId="{A99400C0-C10E-4649-A107-3957CD0E71FC}">
      <dgm:prSet/>
      <dgm:spPr/>
      <dgm:t>
        <a:bodyPr/>
        <a:lstStyle/>
        <a:p>
          <a:endParaRPr lang="en-US"/>
        </a:p>
      </dgm:t>
    </dgm:pt>
    <dgm:pt modelId="{08AF0474-1C04-47E0-B48F-24786274244E}">
      <dgm:prSet phldr="0"/>
      <dgm:spPr/>
      <dgm:t>
        <a:bodyPr/>
        <a:lstStyle/>
        <a:p>
          <a:pPr>
            <a:defRPr b="1"/>
          </a:pPr>
          <a:r>
            <a:rPr lang="en-US" b="0">
              <a:latin typeface="Aptos Display" panose="020F0302020204030204"/>
            </a:rPr>
            <a:t> </a:t>
          </a:r>
          <a:r>
            <a:rPr lang="en-US" b="1">
              <a:latin typeface="Aptos Display" panose="020F0302020204030204"/>
            </a:rPr>
            <a:t>1980s</a:t>
          </a:r>
        </a:p>
      </dgm:t>
    </dgm:pt>
    <dgm:pt modelId="{EE90CFC6-24E5-4ED7-B63A-CA179A99CFC6}" type="parTrans" cxnId="{8B19B408-7C21-4A79-9B84-270F38F456D1}">
      <dgm:prSet/>
      <dgm:spPr/>
    </dgm:pt>
    <dgm:pt modelId="{33571EB5-974C-4902-BA23-3066947E87BD}" type="sibTrans" cxnId="{8B19B408-7C21-4A79-9B84-270F38F456D1}">
      <dgm:prSet/>
      <dgm:spPr/>
    </dgm:pt>
    <dgm:pt modelId="{1FE13301-F2E0-4F02-907F-0EDAD9D4F883}">
      <dgm:prSet phldr="0"/>
      <dgm:spPr/>
      <dgm:t>
        <a:bodyPr/>
        <a:lstStyle/>
        <a:p>
          <a:pPr>
            <a:defRPr b="1"/>
          </a:pPr>
          <a:r>
            <a:rPr lang="en-US" b="0">
              <a:latin typeface="Aptos Display" panose="020F0302020204030204"/>
            </a:rPr>
            <a:t> </a:t>
          </a:r>
          <a:r>
            <a:rPr lang="en-US" b="1">
              <a:latin typeface="Aptos Display" panose="020F0302020204030204"/>
            </a:rPr>
            <a:t>1996</a:t>
          </a:r>
        </a:p>
      </dgm:t>
    </dgm:pt>
    <dgm:pt modelId="{28F53ACA-F5C5-49A5-8E32-B83A8C64C62E}" type="parTrans" cxnId="{C99A895F-3519-4F91-A0B1-BB9CD7A448EC}">
      <dgm:prSet/>
      <dgm:spPr/>
    </dgm:pt>
    <dgm:pt modelId="{FB769534-F6BC-4745-B6EC-A9C72F15B47E}" type="sibTrans" cxnId="{C99A895F-3519-4F91-A0B1-BB9CD7A448EC}">
      <dgm:prSet/>
      <dgm:spPr/>
    </dgm:pt>
    <dgm:pt modelId="{BD0AB1A6-DCA7-4131-B062-83E134C8EA02}">
      <dgm:prSet phldr="0"/>
      <dgm:spPr/>
      <dgm:t>
        <a:bodyPr/>
        <a:lstStyle/>
        <a:p>
          <a:pPr>
            <a:defRPr b="1"/>
          </a:pPr>
          <a:r>
            <a:rPr lang="en-US" b="0">
              <a:latin typeface="Aptos Display" panose="020F0302020204030204"/>
            </a:rPr>
            <a:t> </a:t>
          </a:r>
          <a:r>
            <a:rPr lang="en-US" b="1">
              <a:latin typeface="Aptos Display" panose="020F0302020204030204"/>
            </a:rPr>
            <a:t>2005</a:t>
          </a:r>
        </a:p>
      </dgm:t>
    </dgm:pt>
    <dgm:pt modelId="{774DD370-A503-46D5-B91C-1E8CFAA84AF5}" type="parTrans" cxnId="{A6B363B0-D93A-48BF-8007-A64AD4B657D8}">
      <dgm:prSet/>
      <dgm:spPr/>
    </dgm:pt>
    <dgm:pt modelId="{E1B0C266-EAB3-4DDE-B7CF-640FC4BF4927}" type="sibTrans" cxnId="{A6B363B0-D93A-48BF-8007-A64AD4B657D8}">
      <dgm:prSet/>
      <dgm:spPr/>
    </dgm:pt>
    <dgm:pt modelId="{1B5AAA1B-B768-40E8-911D-5EC708E13D36}">
      <dgm:prSet phldr="0"/>
      <dgm:spPr/>
      <dgm:t>
        <a:bodyPr/>
        <a:lstStyle/>
        <a:p>
          <a:pPr>
            <a:defRPr b="1"/>
          </a:pPr>
          <a:r>
            <a:rPr lang="en-US" b="0">
              <a:latin typeface="Aptos Display" panose="020F0302020204030204"/>
            </a:rPr>
            <a:t> </a:t>
          </a:r>
          <a:r>
            <a:rPr lang="en-US" b="1">
              <a:latin typeface="Aptos Display" panose="020F0302020204030204"/>
            </a:rPr>
            <a:t>2018</a:t>
          </a:r>
        </a:p>
      </dgm:t>
    </dgm:pt>
    <dgm:pt modelId="{D69F99EF-C40F-460E-9F34-DEF4572EB6BC}" type="parTrans" cxnId="{E1B49847-8CBC-483B-888A-EBA0AB35E6D5}">
      <dgm:prSet/>
      <dgm:spPr/>
    </dgm:pt>
    <dgm:pt modelId="{94AE4D75-FB27-434F-8A7E-8461C74A86DB}" type="sibTrans" cxnId="{E1B49847-8CBC-483B-888A-EBA0AB35E6D5}">
      <dgm:prSet/>
      <dgm:spPr/>
    </dgm:pt>
    <dgm:pt modelId="{1DE91B7E-5532-4889-ADD6-928B71FC02AB}">
      <dgm:prSet phldr="0"/>
      <dgm:spPr/>
      <dgm:t>
        <a:bodyPr/>
        <a:lstStyle/>
        <a:p>
          <a:r>
            <a:rPr lang="en-US" b="0">
              <a:latin typeface="Aptos Display" panose="020F0302020204030204"/>
            </a:rPr>
            <a:t> Mainframes and PCs, mostly for school adm., later for education</a:t>
          </a:r>
        </a:p>
      </dgm:t>
    </dgm:pt>
    <dgm:pt modelId="{AA7F3289-B2EE-4FFF-AA7F-D0EE97A75C1C}" type="parTrans" cxnId="{758FCF06-2B0C-4635-AFCF-8E4A3C3A0898}">
      <dgm:prSet/>
      <dgm:spPr/>
    </dgm:pt>
    <dgm:pt modelId="{23CF533F-191F-4799-B4F4-8C5D9CFD93CB}" type="sibTrans" cxnId="{758FCF06-2B0C-4635-AFCF-8E4A3C3A0898}">
      <dgm:prSet/>
      <dgm:spPr/>
    </dgm:pt>
    <dgm:pt modelId="{260D07B3-6301-413F-82F2-EF3EE2662B8A}">
      <dgm:prSet phldr="0"/>
      <dgm:spPr/>
      <dgm:t>
        <a:bodyPr/>
        <a:lstStyle/>
        <a:p>
          <a:r>
            <a:rPr lang="en-US" b="0">
              <a:latin typeface="Aptos Display" panose="020F0302020204030204"/>
            </a:rPr>
            <a:t> Moodle [5]</a:t>
          </a:r>
        </a:p>
      </dgm:t>
    </dgm:pt>
    <dgm:pt modelId="{0FC15516-FF2B-4559-BE49-AA7DAEC83505}" type="parTrans" cxnId="{1100231B-B59F-49C6-B8F6-8637CFD89409}">
      <dgm:prSet/>
      <dgm:spPr/>
    </dgm:pt>
    <dgm:pt modelId="{A6473F20-3069-4C70-81E0-CB085E97417E}" type="sibTrans" cxnId="{1100231B-B59F-49C6-B8F6-8637CFD89409}">
      <dgm:prSet/>
      <dgm:spPr/>
    </dgm:pt>
    <dgm:pt modelId="{F8952F93-BD39-4D9A-ADD1-6A341315E427}">
      <dgm:prSet phldr="0"/>
      <dgm:spPr/>
      <dgm:t>
        <a:bodyPr/>
        <a:lstStyle/>
        <a:p>
          <a:r>
            <a:rPr lang="en-US" b="0">
              <a:latin typeface="Aptos Display" panose="020F0302020204030204"/>
            </a:rPr>
            <a:t> StackOverflow [7]</a:t>
          </a:r>
        </a:p>
      </dgm:t>
    </dgm:pt>
    <dgm:pt modelId="{1E7DCBEF-26DD-4402-A65E-BE2A0E4480F9}" type="parTrans" cxnId="{858F3C36-F7E4-49C5-8D70-F03CF0C1DFD4}">
      <dgm:prSet/>
      <dgm:spPr/>
    </dgm:pt>
    <dgm:pt modelId="{7A25DDDD-3206-4951-B81D-286510A33160}" type="sibTrans" cxnId="{858F3C36-F7E4-49C5-8D70-F03CF0C1DFD4}">
      <dgm:prSet/>
      <dgm:spPr/>
    </dgm:pt>
    <dgm:pt modelId="{82BCA49A-3D7F-4136-A38A-E8E0359502FC}">
      <dgm:prSet phldr="0"/>
      <dgm:spPr/>
      <dgm:t>
        <a:bodyPr/>
        <a:lstStyle/>
        <a:p>
          <a:pPr>
            <a:defRPr b="1"/>
          </a:pPr>
          <a:r>
            <a:rPr lang="en-US" b="0">
              <a:latin typeface="Aptos Display" panose="020F0302020204030204"/>
            </a:rPr>
            <a:t> </a:t>
          </a:r>
          <a:r>
            <a:rPr lang="en-US" b="1">
              <a:latin typeface="Aptos Display" panose="020F0302020204030204"/>
            </a:rPr>
            <a:t>2008</a:t>
          </a:r>
          <a:endParaRPr lang="en-US" b="1"/>
        </a:p>
      </dgm:t>
    </dgm:pt>
    <dgm:pt modelId="{6E82DD43-839A-44C8-9655-DEC99AEEA3AF}" type="parTrans" cxnId="{35C66986-15EF-4F6B-8AB8-C94D242366FE}">
      <dgm:prSet/>
      <dgm:spPr/>
    </dgm:pt>
    <dgm:pt modelId="{AF5FC99E-06EB-4D54-8539-D6EEC71E6837}" type="sibTrans" cxnId="{35C66986-15EF-4F6B-8AB8-C94D242366FE}">
      <dgm:prSet/>
      <dgm:spPr/>
    </dgm:pt>
    <dgm:pt modelId="{B3D86B81-FA70-4642-ABFF-52080F810731}">
      <dgm:prSet phldr="0"/>
      <dgm:spPr/>
      <dgm:t>
        <a:bodyPr/>
        <a:lstStyle/>
        <a:p>
          <a:r>
            <a:rPr lang="en-US" b="0">
              <a:latin typeface="Aptos Display" panose="020F0302020204030204"/>
            </a:rPr>
            <a:t> Reddit [6]</a:t>
          </a:r>
        </a:p>
      </dgm:t>
    </dgm:pt>
    <dgm:pt modelId="{E499051A-75B7-431D-A5E0-67D985A419A0}" type="parTrans" cxnId="{9224BCDF-A26A-466F-8494-34271AD35F0A}">
      <dgm:prSet/>
      <dgm:spPr/>
    </dgm:pt>
    <dgm:pt modelId="{59724000-609B-49B6-86FD-BE59EDC399C4}" type="sibTrans" cxnId="{9224BCDF-A26A-466F-8494-34271AD35F0A}">
      <dgm:prSet/>
      <dgm:spPr/>
    </dgm:pt>
    <dgm:pt modelId="{80500DAB-A2A6-4DED-B609-82973565731E}">
      <dgm:prSet phldr="0"/>
      <dgm:spPr/>
      <dgm:t>
        <a:bodyPr/>
        <a:lstStyle/>
        <a:p>
          <a:r>
            <a:rPr lang="en-US" b="0">
              <a:latin typeface="Aptos Display" panose="020F0302020204030204"/>
            </a:rPr>
            <a:t> Calculators [3]</a:t>
          </a:r>
        </a:p>
      </dgm:t>
    </dgm:pt>
    <dgm:pt modelId="{0BF2DD8E-08CD-46A4-BCCF-94B4B8492636}" type="parTrans" cxnId="{21FBC150-47AC-44EC-BF89-E0C35C5EF018}">
      <dgm:prSet/>
      <dgm:spPr/>
    </dgm:pt>
    <dgm:pt modelId="{992399C7-7168-4895-BD19-0E632877C76D}" type="sibTrans" cxnId="{21FBC150-47AC-44EC-BF89-E0C35C5EF018}">
      <dgm:prSet/>
      <dgm:spPr/>
    </dgm:pt>
    <dgm:pt modelId="{A374D342-FC5D-42AC-BBA2-88E61D65FEA9}">
      <dgm:prSet phldr="0"/>
      <dgm:spPr/>
      <dgm:t>
        <a:bodyPr/>
        <a:lstStyle/>
        <a:p>
          <a:pPr>
            <a:defRPr b="1"/>
          </a:pPr>
          <a:r>
            <a:rPr lang="en-US" b="0">
              <a:latin typeface="Aptos Display" panose="020F0302020204030204"/>
            </a:rPr>
            <a:t> </a:t>
          </a:r>
          <a:r>
            <a:rPr lang="en-US" b="1">
              <a:latin typeface="Aptos Display" panose="020F0302020204030204"/>
            </a:rPr>
            <a:t>2001</a:t>
          </a:r>
          <a:endParaRPr lang="en-US" b="1"/>
        </a:p>
      </dgm:t>
    </dgm:pt>
    <dgm:pt modelId="{F30D95F9-8685-4778-976C-E5187C54DAC6}" type="parTrans" cxnId="{88327D8C-F9DB-4342-97C9-2BBBDCB36FC2}">
      <dgm:prSet/>
      <dgm:spPr/>
    </dgm:pt>
    <dgm:pt modelId="{810CB82D-2726-4C3C-84C2-0D29D07A3059}" type="sibTrans" cxnId="{88327D8C-F9DB-4342-97C9-2BBBDCB36FC2}">
      <dgm:prSet/>
      <dgm:spPr/>
    </dgm:pt>
    <dgm:pt modelId="{B112634B-332C-4939-8AB2-5B24B6CF5EA7}">
      <dgm:prSet phldr="0"/>
      <dgm:spPr/>
      <dgm:t>
        <a:bodyPr/>
        <a:lstStyle/>
        <a:p>
          <a:r>
            <a:rPr lang="en-US" b="0">
              <a:latin typeface="Aptos Display" panose="020F0302020204030204"/>
            </a:rPr>
            <a:t> IntelliSense (code completion)</a:t>
          </a:r>
        </a:p>
      </dgm:t>
    </dgm:pt>
    <dgm:pt modelId="{3795744B-186C-463E-8677-9B1844CAE028}" type="parTrans" cxnId="{01776ADB-165D-4685-A85D-605DA4031FC1}">
      <dgm:prSet/>
      <dgm:spPr/>
    </dgm:pt>
    <dgm:pt modelId="{38C5E675-6EB3-45D1-9D60-C99231BAA3E4}" type="sibTrans" cxnId="{01776ADB-165D-4685-A85D-605DA4031FC1}">
      <dgm:prSet/>
      <dgm:spPr/>
    </dgm:pt>
    <dgm:pt modelId="{005C589C-C1FD-4966-9688-86DB46C13DC1}">
      <dgm:prSet phldr="0"/>
      <dgm:spPr/>
      <dgm:t>
        <a:bodyPr/>
        <a:lstStyle/>
        <a:p>
          <a:r>
            <a:rPr lang="en-US" b="0">
              <a:latin typeface="Aptos Display" panose="020F0302020204030204"/>
            </a:rPr>
            <a:t> Gamification [4]</a:t>
          </a:r>
        </a:p>
      </dgm:t>
    </dgm:pt>
    <dgm:pt modelId="{1986C3A2-0209-4637-972F-B545C934503C}" type="parTrans" cxnId="{90996BDB-C19D-408A-9425-013696A496D8}">
      <dgm:prSet/>
      <dgm:spPr/>
    </dgm:pt>
    <dgm:pt modelId="{74C6A025-58AB-4378-ACEC-C90C61461933}" type="sibTrans" cxnId="{90996BDB-C19D-408A-9425-013696A496D8}">
      <dgm:prSet/>
      <dgm:spPr/>
    </dgm:pt>
    <dgm:pt modelId="{517460B2-9123-4E5D-A351-423DB2923D4F}">
      <dgm:prSet phldr="0"/>
      <dgm:spPr/>
      <dgm:t>
        <a:bodyPr/>
        <a:lstStyle/>
        <a:p>
          <a:r>
            <a:rPr lang="en-US" b="0">
              <a:latin typeface="Aptos Display" panose="020F0302020204030204"/>
            </a:rPr>
            <a:t> </a:t>
          </a:r>
          <a:r>
            <a:rPr lang="en-US" b="0">
              <a:solidFill>
                <a:srgbClr val="000000"/>
              </a:solidFill>
            </a:rPr>
            <a:t>Chatbots became popular [8</a:t>
          </a:r>
          <a:r>
            <a:rPr lang="en-US" b="0">
              <a:latin typeface="Aptos Display" panose="020F0302020204030204"/>
            </a:rPr>
            <a:t>]   </a:t>
          </a:r>
          <a:endParaRPr lang="en-US" b="0">
            <a:solidFill>
              <a:srgbClr val="000000"/>
            </a:solidFill>
          </a:endParaRPr>
        </a:p>
      </dgm:t>
    </dgm:pt>
    <dgm:pt modelId="{A88966C4-E61F-4D0C-8A3B-D86E4DADC6BB}" type="parTrans" cxnId="{3F6ABBE2-8835-48AA-8720-5B0F78ABD4B3}">
      <dgm:prSet/>
      <dgm:spPr/>
    </dgm:pt>
    <dgm:pt modelId="{65299F23-F943-49C7-9A58-B24C85BD6F59}" type="sibTrans" cxnId="{3F6ABBE2-8835-48AA-8720-5B0F78ABD4B3}">
      <dgm:prSet/>
      <dgm:spPr/>
    </dgm:pt>
    <dgm:pt modelId="{F366BF58-FE4B-4721-AAA5-5A337554B700}">
      <dgm:prSet phldr="0"/>
      <dgm:spPr/>
      <dgm:t>
        <a:bodyPr/>
        <a:lstStyle/>
        <a:p>
          <a:pPr>
            <a:defRPr b="1"/>
          </a:pPr>
          <a:r>
            <a:rPr lang="en-US" b="0">
              <a:latin typeface="Aptos Display" panose="020F0302020204030204"/>
            </a:rPr>
            <a:t> </a:t>
          </a:r>
          <a:r>
            <a:rPr lang="en-US" b="1">
              <a:latin typeface="Aptos Display" panose="020F0302020204030204"/>
            </a:rPr>
            <a:t>2022</a:t>
          </a:r>
        </a:p>
      </dgm:t>
    </dgm:pt>
    <dgm:pt modelId="{661C4901-1CFE-4500-8EE0-9EB4847E7378}" type="parTrans" cxnId="{4F8214CE-4DA2-4EA0-BF7A-B83E23E5E087}">
      <dgm:prSet/>
      <dgm:spPr/>
    </dgm:pt>
    <dgm:pt modelId="{F1D18E63-F45B-46C3-9B62-C2A4E0DBF546}" type="sibTrans" cxnId="{4F8214CE-4DA2-4EA0-BF7A-B83E23E5E087}">
      <dgm:prSet/>
      <dgm:spPr/>
    </dgm:pt>
    <dgm:pt modelId="{753233AA-4D37-4134-9657-E9916361AB69}">
      <dgm:prSet phldr="0"/>
      <dgm:spPr/>
      <dgm:t>
        <a:bodyPr/>
        <a:lstStyle/>
        <a:p>
          <a:r>
            <a:rPr lang="en-US" b="0">
              <a:latin typeface="Aptos Display" panose="020F0302020204030204"/>
            </a:rPr>
            <a:t> MOOCs</a:t>
          </a:r>
        </a:p>
      </dgm:t>
    </dgm:pt>
    <dgm:pt modelId="{01AEBE51-842D-45DF-8AA1-F1C4875E69C8}" type="parTrans" cxnId="{B1BF6B36-CA6B-4575-A33E-CDC895B8F8A2}">
      <dgm:prSet/>
      <dgm:spPr/>
    </dgm:pt>
    <dgm:pt modelId="{33F81A0C-4D74-487D-B95D-A62CC7509801}" type="sibTrans" cxnId="{B1BF6B36-CA6B-4575-A33E-CDC895B8F8A2}">
      <dgm:prSet/>
      <dgm:spPr/>
    </dgm:pt>
    <dgm:pt modelId="{F032EDC4-0483-4A15-A82E-FDA8EAE9616C}" type="pres">
      <dgm:prSet presAssocID="{31F0A5CD-34BD-4D6C-8E43-1E7355619A28}" presName="root" presStyleCnt="0">
        <dgm:presLayoutVars>
          <dgm:chMax/>
          <dgm:chPref/>
          <dgm:animLvl val="lvl"/>
        </dgm:presLayoutVars>
      </dgm:prSet>
      <dgm:spPr/>
    </dgm:pt>
    <dgm:pt modelId="{955A22CA-B1CC-4082-B7BF-73C5130CC049}" type="pres">
      <dgm:prSet presAssocID="{31F0A5CD-34BD-4D6C-8E43-1E7355619A28}" presName="divider" presStyleLbl="fgAcc1" presStyleIdx="0" presStyleCnt="11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31A75721-8F30-4538-B526-F07A59636DE6}" type="pres">
      <dgm:prSet presAssocID="{31F0A5CD-34BD-4D6C-8E43-1E7355619A28}" presName="nodes" presStyleCnt="0">
        <dgm:presLayoutVars>
          <dgm:chMax/>
          <dgm:chPref/>
          <dgm:animLvl val="lvl"/>
        </dgm:presLayoutVars>
      </dgm:prSet>
      <dgm:spPr/>
    </dgm:pt>
    <dgm:pt modelId="{F2FEFE26-E2A4-4C70-A1DB-31A3D5BD6C22}" type="pres">
      <dgm:prSet presAssocID="{75933D28-D7E6-4855-95BF-5D3F61A1C881}" presName="composite" presStyleCnt="0"/>
      <dgm:spPr/>
    </dgm:pt>
    <dgm:pt modelId="{20F3B6A5-B537-454D-B400-AB55FEE19569}" type="pres">
      <dgm:prSet presAssocID="{75933D28-D7E6-4855-95BF-5D3F61A1C881}" presName="ConnectorPoint" presStyleLbl="lnNode1" presStyleIdx="0" presStyleCnt="10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A1D2699-914C-4EE3-A382-676D6D031C88}" type="pres">
      <dgm:prSet presAssocID="{75933D28-D7E6-4855-95BF-5D3F61A1C881}" presName="DropPinPlaceHolder" presStyleCnt="0"/>
      <dgm:spPr/>
    </dgm:pt>
    <dgm:pt modelId="{DB96A463-9140-4CFD-851F-E6C382EB1D1C}" type="pres">
      <dgm:prSet presAssocID="{75933D28-D7E6-4855-95BF-5D3F61A1C881}" presName="DropPin" presStyleLbl="alignNode1" presStyleIdx="0" presStyleCnt="10"/>
      <dgm:spPr/>
    </dgm:pt>
    <dgm:pt modelId="{7F66901C-0B4A-4C60-8A37-09147191C193}" type="pres">
      <dgm:prSet presAssocID="{75933D28-D7E6-4855-95BF-5D3F61A1C881}" presName="Ellipse" presStyleLbl="fgAcc1" presStyleIdx="1" presStyleCnt="11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FC991305-1673-4D98-8028-9E9BB690781C}" type="pres">
      <dgm:prSet presAssocID="{75933D28-D7E6-4855-95BF-5D3F61A1C881}" presName="L2TextContainer" presStyleLbl="revTx" presStyleIdx="0" presStyleCnt="20">
        <dgm:presLayoutVars>
          <dgm:bulletEnabled val="1"/>
        </dgm:presLayoutVars>
      </dgm:prSet>
      <dgm:spPr/>
    </dgm:pt>
    <dgm:pt modelId="{61B4864A-9438-462F-AF3B-E370B753074D}" type="pres">
      <dgm:prSet presAssocID="{75933D28-D7E6-4855-95BF-5D3F61A1C881}" presName="L1TextContainer" presStyleLbl="revTx" presStyleIdx="1" presStyleCnt="20">
        <dgm:presLayoutVars>
          <dgm:chMax val="1"/>
          <dgm:chPref val="1"/>
          <dgm:bulletEnabled val="1"/>
        </dgm:presLayoutVars>
      </dgm:prSet>
      <dgm:spPr/>
    </dgm:pt>
    <dgm:pt modelId="{8496EE30-E6CD-4839-A030-6E99A07C127C}" type="pres">
      <dgm:prSet presAssocID="{75933D28-D7E6-4855-95BF-5D3F61A1C881}" presName="ConnectLine" presStyleLbl="sibTrans1D1" presStyleIdx="0" presStyleCnt="10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4C5B099-8F81-445E-8CDE-DA0405C29FF0}" type="pres">
      <dgm:prSet presAssocID="{75933D28-D7E6-4855-95BF-5D3F61A1C881}" presName="EmptyPlaceHolder" presStyleCnt="0"/>
      <dgm:spPr/>
    </dgm:pt>
    <dgm:pt modelId="{79DFD192-E6EC-4461-A955-DB700BEBA648}" type="pres">
      <dgm:prSet presAssocID="{557C2A5B-217B-4193-9972-CA5522C17F2E}" presName="spaceBetweenRectangles" presStyleCnt="0"/>
      <dgm:spPr/>
    </dgm:pt>
    <dgm:pt modelId="{01CB0E3E-4272-4A1D-989B-54F701BA2F02}" type="pres">
      <dgm:prSet presAssocID="{8BD6843D-F5A2-44DE-BB17-6D862EB0531C}" presName="composite" presStyleCnt="0"/>
      <dgm:spPr/>
    </dgm:pt>
    <dgm:pt modelId="{F52CD15E-BE30-401C-8F30-80983A3D404C}" type="pres">
      <dgm:prSet presAssocID="{8BD6843D-F5A2-44DE-BB17-6D862EB0531C}" presName="ConnectorPoint" presStyleLbl="lnNode1" presStyleIdx="1" presStyleCnt="10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D028370-2EFD-496C-BABC-4B54483BCE74}" type="pres">
      <dgm:prSet presAssocID="{8BD6843D-F5A2-44DE-BB17-6D862EB0531C}" presName="DropPinPlaceHolder" presStyleCnt="0"/>
      <dgm:spPr/>
    </dgm:pt>
    <dgm:pt modelId="{7A23AA0B-D738-4DE0-8D8A-8E2378F3AEDA}" type="pres">
      <dgm:prSet presAssocID="{8BD6843D-F5A2-44DE-BB17-6D862EB0531C}" presName="DropPin" presStyleLbl="alignNode1" presStyleIdx="1" presStyleCnt="10"/>
      <dgm:spPr/>
    </dgm:pt>
    <dgm:pt modelId="{36EB3625-6ABE-4C7B-B6F1-28732135501E}" type="pres">
      <dgm:prSet presAssocID="{8BD6843D-F5A2-44DE-BB17-6D862EB0531C}" presName="Ellipse" presStyleLbl="fgAcc1" presStyleIdx="2" presStyleCnt="11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5BC5202B-5738-4FB4-BBA4-DF4C887DD5B8}" type="pres">
      <dgm:prSet presAssocID="{8BD6843D-F5A2-44DE-BB17-6D862EB0531C}" presName="L2TextContainer" presStyleLbl="revTx" presStyleIdx="2" presStyleCnt="20">
        <dgm:presLayoutVars>
          <dgm:bulletEnabled val="1"/>
        </dgm:presLayoutVars>
      </dgm:prSet>
      <dgm:spPr/>
    </dgm:pt>
    <dgm:pt modelId="{FEC2AE7C-A93E-4B15-901B-2CB75D804836}" type="pres">
      <dgm:prSet presAssocID="{8BD6843D-F5A2-44DE-BB17-6D862EB0531C}" presName="L1TextContainer" presStyleLbl="revTx" presStyleIdx="3" presStyleCnt="20">
        <dgm:presLayoutVars>
          <dgm:chMax val="1"/>
          <dgm:chPref val="1"/>
          <dgm:bulletEnabled val="1"/>
        </dgm:presLayoutVars>
      </dgm:prSet>
      <dgm:spPr/>
    </dgm:pt>
    <dgm:pt modelId="{7104BF2A-FFE4-46DD-8B93-F4C315ACF66F}" type="pres">
      <dgm:prSet presAssocID="{8BD6843D-F5A2-44DE-BB17-6D862EB0531C}" presName="ConnectLine" presStyleLbl="sibTrans1D1" presStyleIdx="1" presStyleCnt="10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1F1BBC1-43DB-4B1F-BF15-B9122E3A9627}" type="pres">
      <dgm:prSet presAssocID="{8BD6843D-F5A2-44DE-BB17-6D862EB0531C}" presName="EmptyPlaceHolder" presStyleCnt="0"/>
      <dgm:spPr/>
    </dgm:pt>
    <dgm:pt modelId="{8A9331B6-13A2-4E41-8833-FDE88D39A150}" type="pres">
      <dgm:prSet presAssocID="{C3EB5D11-C268-4216-9EAC-F55FC87324BF}" presName="spaceBetweenRectangles" presStyleCnt="0"/>
      <dgm:spPr/>
    </dgm:pt>
    <dgm:pt modelId="{DC42612C-0EB2-4D5D-9B85-ABF0F8CC90FE}" type="pres">
      <dgm:prSet presAssocID="{4FDA0543-AC5A-4E06-89C2-623DD6822F09}" presName="composite" presStyleCnt="0"/>
      <dgm:spPr/>
    </dgm:pt>
    <dgm:pt modelId="{0F4870EF-24B3-4CEF-87FE-CE20F47F1974}" type="pres">
      <dgm:prSet presAssocID="{4FDA0543-AC5A-4E06-89C2-623DD6822F09}" presName="ConnectorPoint" presStyleLbl="lnNode1" presStyleIdx="2" presStyleCnt="10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913D5A3-F416-4150-872B-17FC4410A398}" type="pres">
      <dgm:prSet presAssocID="{4FDA0543-AC5A-4E06-89C2-623DD6822F09}" presName="DropPinPlaceHolder" presStyleCnt="0"/>
      <dgm:spPr/>
    </dgm:pt>
    <dgm:pt modelId="{180BD43F-B449-4029-A729-8E784BCD45A9}" type="pres">
      <dgm:prSet presAssocID="{4FDA0543-AC5A-4E06-89C2-623DD6822F09}" presName="DropPin" presStyleLbl="alignNode1" presStyleIdx="2" presStyleCnt="10"/>
      <dgm:spPr/>
    </dgm:pt>
    <dgm:pt modelId="{0CEB5EAA-6C86-4621-BFC0-11E3FAD51C1F}" type="pres">
      <dgm:prSet presAssocID="{4FDA0543-AC5A-4E06-89C2-623DD6822F09}" presName="Ellipse" presStyleLbl="fgAcc1" presStyleIdx="3" presStyleCnt="11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63568422-4EAB-4319-A078-0268912CDFEC}" type="pres">
      <dgm:prSet presAssocID="{4FDA0543-AC5A-4E06-89C2-623DD6822F09}" presName="L2TextContainer" presStyleLbl="revTx" presStyleIdx="4" presStyleCnt="20">
        <dgm:presLayoutVars>
          <dgm:bulletEnabled val="1"/>
        </dgm:presLayoutVars>
      </dgm:prSet>
      <dgm:spPr/>
    </dgm:pt>
    <dgm:pt modelId="{E5544D67-531D-4825-8B14-FBFF01692C89}" type="pres">
      <dgm:prSet presAssocID="{4FDA0543-AC5A-4E06-89C2-623DD6822F09}" presName="L1TextContainer" presStyleLbl="revTx" presStyleIdx="5" presStyleCnt="20">
        <dgm:presLayoutVars>
          <dgm:chMax val="1"/>
          <dgm:chPref val="1"/>
          <dgm:bulletEnabled val="1"/>
        </dgm:presLayoutVars>
      </dgm:prSet>
      <dgm:spPr/>
    </dgm:pt>
    <dgm:pt modelId="{30AE6B2B-C969-4956-88EF-7227D45AFF1C}" type="pres">
      <dgm:prSet presAssocID="{4FDA0543-AC5A-4E06-89C2-623DD6822F09}" presName="ConnectLine" presStyleLbl="sibTrans1D1" presStyleIdx="2" presStyleCnt="10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1DED7DD-2006-48AC-BC06-7FCD4272FDE2}" type="pres">
      <dgm:prSet presAssocID="{4FDA0543-AC5A-4E06-89C2-623DD6822F09}" presName="EmptyPlaceHolder" presStyleCnt="0"/>
      <dgm:spPr/>
    </dgm:pt>
    <dgm:pt modelId="{81894BD1-F94C-495D-83C6-8D49FCEC7224}" type="pres">
      <dgm:prSet presAssocID="{DDDDD683-E989-4D4D-9E2D-128759DD11E7}" presName="spaceBetweenRectangles" presStyleCnt="0"/>
      <dgm:spPr/>
    </dgm:pt>
    <dgm:pt modelId="{E06F57B9-EE14-4598-A884-7753D74F1A7F}" type="pres">
      <dgm:prSet presAssocID="{08AF0474-1C04-47E0-B48F-24786274244E}" presName="composite" presStyleCnt="0"/>
      <dgm:spPr/>
    </dgm:pt>
    <dgm:pt modelId="{929BB488-F26E-4086-857F-ECE6D60F7224}" type="pres">
      <dgm:prSet presAssocID="{08AF0474-1C04-47E0-B48F-24786274244E}" presName="ConnectorPoint" presStyleLbl="lnNode1" presStyleIdx="3" presStyleCnt="10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3308E51-A162-4095-87AF-129E1DB58ED2}" type="pres">
      <dgm:prSet presAssocID="{08AF0474-1C04-47E0-B48F-24786274244E}" presName="DropPinPlaceHolder" presStyleCnt="0"/>
      <dgm:spPr/>
    </dgm:pt>
    <dgm:pt modelId="{44AE24FA-B229-46F5-A665-B03E3FFF1FB9}" type="pres">
      <dgm:prSet presAssocID="{08AF0474-1C04-47E0-B48F-24786274244E}" presName="DropPin" presStyleLbl="alignNode1" presStyleIdx="3" presStyleCnt="10"/>
      <dgm:spPr/>
    </dgm:pt>
    <dgm:pt modelId="{9F93476A-272C-41B4-B6A0-8FD45FCD0A82}" type="pres">
      <dgm:prSet presAssocID="{08AF0474-1C04-47E0-B48F-24786274244E}" presName="Ellipse" presStyleLbl="fgAcc1" presStyleIdx="4" presStyleCnt="11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ECCB64B5-11DC-48EC-8A70-DBAF51EFEB75}" type="pres">
      <dgm:prSet presAssocID="{08AF0474-1C04-47E0-B48F-24786274244E}" presName="L2TextContainer" presStyleLbl="revTx" presStyleIdx="6" presStyleCnt="20">
        <dgm:presLayoutVars>
          <dgm:bulletEnabled val="1"/>
        </dgm:presLayoutVars>
      </dgm:prSet>
      <dgm:spPr/>
    </dgm:pt>
    <dgm:pt modelId="{32A9E191-73D5-4FE0-B103-312CE6B3695C}" type="pres">
      <dgm:prSet presAssocID="{08AF0474-1C04-47E0-B48F-24786274244E}" presName="L1TextContainer" presStyleLbl="revTx" presStyleIdx="7" presStyleCnt="20">
        <dgm:presLayoutVars>
          <dgm:chMax val="1"/>
          <dgm:chPref val="1"/>
          <dgm:bulletEnabled val="1"/>
        </dgm:presLayoutVars>
      </dgm:prSet>
      <dgm:spPr/>
    </dgm:pt>
    <dgm:pt modelId="{85BCB4B1-0BF6-4CAD-951D-5CF5026126C1}" type="pres">
      <dgm:prSet presAssocID="{08AF0474-1C04-47E0-B48F-24786274244E}" presName="ConnectLine" presStyleLbl="sibTrans1D1" presStyleIdx="3" presStyleCnt="10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94B88760-219D-4169-841B-7CC5751215E7}" type="pres">
      <dgm:prSet presAssocID="{08AF0474-1C04-47E0-B48F-24786274244E}" presName="EmptyPlaceHolder" presStyleCnt="0"/>
      <dgm:spPr/>
    </dgm:pt>
    <dgm:pt modelId="{E5017643-CA95-4448-81F4-049BE83434D1}" type="pres">
      <dgm:prSet presAssocID="{33571EB5-974C-4902-BA23-3066947E87BD}" presName="spaceBetweenRectangles" presStyleCnt="0"/>
      <dgm:spPr/>
    </dgm:pt>
    <dgm:pt modelId="{FBCECA73-2177-4C6E-A663-D9A60980F09E}" type="pres">
      <dgm:prSet presAssocID="{1FE13301-F2E0-4F02-907F-0EDAD9D4F883}" presName="composite" presStyleCnt="0"/>
      <dgm:spPr/>
    </dgm:pt>
    <dgm:pt modelId="{8AE6D41A-8F90-43DE-8A16-AEAEDB7CAA35}" type="pres">
      <dgm:prSet presAssocID="{1FE13301-F2E0-4F02-907F-0EDAD9D4F883}" presName="ConnectorPoint" presStyleLbl="lnNode1" presStyleIdx="4" presStyleCnt="10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CC334A8-3902-4586-8DE4-45FD90F9CC9D}" type="pres">
      <dgm:prSet presAssocID="{1FE13301-F2E0-4F02-907F-0EDAD9D4F883}" presName="DropPinPlaceHolder" presStyleCnt="0"/>
      <dgm:spPr/>
    </dgm:pt>
    <dgm:pt modelId="{12E23319-1646-415F-9938-80BC65CDD4ED}" type="pres">
      <dgm:prSet presAssocID="{1FE13301-F2E0-4F02-907F-0EDAD9D4F883}" presName="DropPin" presStyleLbl="alignNode1" presStyleIdx="4" presStyleCnt="10"/>
      <dgm:spPr/>
    </dgm:pt>
    <dgm:pt modelId="{D26A4C35-44DF-4F86-B875-20E175EA313B}" type="pres">
      <dgm:prSet presAssocID="{1FE13301-F2E0-4F02-907F-0EDAD9D4F883}" presName="Ellipse" presStyleLbl="fgAcc1" presStyleIdx="5" presStyleCnt="11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6F79673B-4E6B-4D8C-B105-7DD00449D8C8}" type="pres">
      <dgm:prSet presAssocID="{1FE13301-F2E0-4F02-907F-0EDAD9D4F883}" presName="L2TextContainer" presStyleLbl="revTx" presStyleIdx="8" presStyleCnt="20">
        <dgm:presLayoutVars>
          <dgm:bulletEnabled val="1"/>
        </dgm:presLayoutVars>
      </dgm:prSet>
      <dgm:spPr/>
    </dgm:pt>
    <dgm:pt modelId="{C09B43AA-47B9-47D8-813F-9D4E33BD6158}" type="pres">
      <dgm:prSet presAssocID="{1FE13301-F2E0-4F02-907F-0EDAD9D4F883}" presName="L1TextContainer" presStyleLbl="revTx" presStyleIdx="9" presStyleCnt="20">
        <dgm:presLayoutVars>
          <dgm:chMax val="1"/>
          <dgm:chPref val="1"/>
          <dgm:bulletEnabled val="1"/>
        </dgm:presLayoutVars>
      </dgm:prSet>
      <dgm:spPr/>
    </dgm:pt>
    <dgm:pt modelId="{D94FDDB1-A972-4E9C-AB73-9381F0B65DC0}" type="pres">
      <dgm:prSet presAssocID="{1FE13301-F2E0-4F02-907F-0EDAD9D4F883}" presName="ConnectLine" presStyleLbl="sibTrans1D1" presStyleIdx="4" presStyleCnt="10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80DD7E7-38C0-4C36-8BE8-6529FAF54A6F}" type="pres">
      <dgm:prSet presAssocID="{1FE13301-F2E0-4F02-907F-0EDAD9D4F883}" presName="EmptyPlaceHolder" presStyleCnt="0"/>
      <dgm:spPr/>
    </dgm:pt>
    <dgm:pt modelId="{57CD6E89-C9FE-436D-A31D-2A5916C480D8}" type="pres">
      <dgm:prSet presAssocID="{FB769534-F6BC-4745-B6EC-A9C72F15B47E}" presName="spaceBetweenRectangles" presStyleCnt="0"/>
      <dgm:spPr/>
    </dgm:pt>
    <dgm:pt modelId="{7CA34FFA-A4EB-43FA-878F-4868C75D7626}" type="pres">
      <dgm:prSet presAssocID="{A374D342-FC5D-42AC-BBA2-88E61D65FEA9}" presName="composite" presStyleCnt="0"/>
      <dgm:spPr/>
    </dgm:pt>
    <dgm:pt modelId="{A6ECD2C2-30BF-4B7A-B475-527D7E73ADE6}" type="pres">
      <dgm:prSet presAssocID="{A374D342-FC5D-42AC-BBA2-88E61D65FEA9}" presName="ConnectorPoint" presStyleLbl="lnNode1" presStyleIdx="5" presStyleCnt="10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E3A8005-E752-4F8E-B525-2E41DD700D13}" type="pres">
      <dgm:prSet presAssocID="{A374D342-FC5D-42AC-BBA2-88E61D65FEA9}" presName="DropPinPlaceHolder" presStyleCnt="0"/>
      <dgm:spPr/>
    </dgm:pt>
    <dgm:pt modelId="{C82D9709-E877-4B5C-AFBF-6E03E6F7A087}" type="pres">
      <dgm:prSet presAssocID="{A374D342-FC5D-42AC-BBA2-88E61D65FEA9}" presName="DropPin" presStyleLbl="alignNode1" presStyleIdx="5" presStyleCnt="10"/>
      <dgm:spPr/>
    </dgm:pt>
    <dgm:pt modelId="{E1DF207F-64F4-4EEE-8F09-DC1E5EE61ECD}" type="pres">
      <dgm:prSet presAssocID="{A374D342-FC5D-42AC-BBA2-88E61D65FEA9}" presName="Ellipse" presStyleLbl="fgAcc1" presStyleIdx="6" presStyleCnt="11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F0896760-AE60-4930-80DF-BBE19BCECF53}" type="pres">
      <dgm:prSet presAssocID="{A374D342-FC5D-42AC-BBA2-88E61D65FEA9}" presName="L2TextContainer" presStyleLbl="revTx" presStyleIdx="10" presStyleCnt="20">
        <dgm:presLayoutVars>
          <dgm:bulletEnabled val="1"/>
        </dgm:presLayoutVars>
      </dgm:prSet>
      <dgm:spPr/>
    </dgm:pt>
    <dgm:pt modelId="{AF5A6114-6FF5-403F-93D7-CC0977AD4D7A}" type="pres">
      <dgm:prSet presAssocID="{A374D342-FC5D-42AC-BBA2-88E61D65FEA9}" presName="L1TextContainer" presStyleLbl="revTx" presStyleIdx="11" presStyleCnt="20">
        <dgm:presLayoutVars>
          <dgm:chMax val="1"/>
          <dgm:chPref val="1"/>
          <dgm:bulletEnabled val="1"/>
        </dgm:presLayoutVars>
      </dgm:prSet>
      <dgm:spPr/>
    </dgm:pt>
    <dgm:pt modelId="{8B749BEF-8173-44E6-BCAC-451C5DF8A7A3}" type="pres">
      <dgm:prSet presAssocID="{A374D342-FC5D-42AC-BBA2-88E61D65FEA9}" presName="ConnectLine" presStyleLbl="sibTrans1D1" presStyleIdx="5" presStyleCnt="10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EB20F615-4E4B-4DD4-892F-26C0E396BA0C}" type="pres">
      <dgm:prSet presAssocID="{A374D342-FC5D-42AC-BBA2-88E61D65FEA9}" presName="EmptyPlaceHolder" presStyleCnt="0"/>
      <dgm:spPr/>
    </dgm:pt>
    <dgm:pt modelId="{FC2C5B31-3DEE-42B4-B2E9-7BA036381314}" type="pres">
      <dgm:prSet presAssocID="{810CB82D-2726-4C3C-84C2-0D29D07A3059}" presName="spaceBetweenRectangles" presStyleCnt="0"/>
      <dgm:spPr/>
    </dgm:pt>
    <dgm:pt modelId="{494AB721-F035-4DC5-A09F-C0DFB5BE047E}" type="pres">
      <dgm:prSet presAssocID="{BD0AB1A6-DCA7-4131-B062-83E134C8EA02}" presName="composite" presStyleCnt="0"/>
      <dgm:spPr/>
    </dgm:pt>
    <dgm:pt modelId="{FDBCEB01-593F-4355-A589-4C6E6109DF2A}" type="pres">
      <dgm:prSet presAssocID="{BD0AB1A6-DCA7-4131-B062-83E134C8EA02}" presName="ConnectorPoint" presStyleLbl="lnNode1" presStyleIdx="6" presStyleCnt="10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6D3706B-4583-4EC0-A3AA-B8C97BEB2756}" type="pres">
      <dgm:prSet presAssocID="{BD0AB1A6-DCA7-4131-B062-83E134C8EA02}" presName="DropPinPlaceHolder" presStyleCnt="0"/>
      <dgm:spPr/>
    </dgm:pt>
    <dgm:pt modelId="{D939E57F-0058-4774-B06E-DA3DFA1B77C7}" type="pres">
      <dgm:prSet presAssocID="{BD0AB1A6-DCA7-4131-B062-83E134C8EA02}" presName="DropPin" presStyleLbl="alignNode1" presStyleIdx="6" presStyleCnt="10"/>
      <dgm:spPr/>
    </dgm:pt>
    <dgm:pt modelId="{2C09C607-0ECB-459F-A0CE-B7A77D5EBA2F}" type="pres">
      <dgm:prSet presAssocID="{BD0AB1A6-DCA7-4131-B062-83E134C8EA02}" presName="Ellipse" presStyleLbl="fgAcc1" presStyleIdx="7" presStyleCnt="11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95B9247B-0F93-4A29-A2FE-F3C7766D7E7F}" type="pres">
      <dgm:prSet presAssocID="{BD0AB1A6-DCA7-4131-B062-83E134C8EA02}" presName="L2TextContainer" presStyleLbl="revTx" presStyleIdx="12" presStyleCnt="20">
        <dgm:presLayoutVars>
          <dgm:bulletEnabled val="1"/>
        </dgm:presLayoutVars>
      </dgm:prSet>
      <dgm:spPr/>
    </dgm:pt>
    <dgm:pt modelId="{6D3B246F-CE38-4F68-AE69-CF76BB79DE76}" type="pres">
      <dgm:prSet presAssocID="{BD0AB1A6-DCA7-4131-B062-83E134C8EA02}" presName="L1TextContainer" presStyleLbl="revTx" presStyleIdx="13" presStyleCnt="20">
        <dgm:presLayoutVars>
          <dgm:chMax val="1"/>
          <dgm:chPref val="1"/>
          <dgm:bulletEnabled val="1"/>
        </dgm:presLayoutVars>
      </dgm:prSet>
      <dgm:spPr/>
    </dgm:pt>
    <dgm:pt modelId="{9498281E-055D-4BA3-8137-75DF24C8C173}" type="pres">
      <dgm:prSet presAssocID="{BD0AB1A6-DCA7-4131-B062-83E134C8EA02}" presName="ConnectLine" presStyleLbl="sibTrans1D1" presStyleIdx="6" presStyleCnt="10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F0305C34-70AD-4A7D-B78B-83E40B0584C2}" type="pres">
      <dgm:prSet presAssocID="{BD0AB1A6-DCA7-4131-B062-83E134C8EA02}" presName="EmptyPlaceHolder" presStyleCnt="0"/>
      <dgm:spPr/>
    </dgm:pt>
    <dgm:pt modelId="{C3BCDC6A-B464-4678-A028-33A5BF9E6AE2}" type="pres">
      <dgm:prSet presAssocID="{E1B0C266-EAB3-4DDE-B7CF-640FC4BF4927}" presName="spaceBetweenRectangles" presStyleCnt="0"/>
      <dgm:spPr/>
    </dgm:pt>
    <dgm:pt modelId="{4B6DDD67-2041-42F6-9012-4FDA1A3FD602}" type="pres">
      <dgm:prSet presAssocID="{82BCA49A-3D7F-4136-A38A-E8E0359502FC}" presName="composite" presStyleCnt="0"/>
      <dgm:spPr/>
    </dgm:pt>
    <dgm:pt modelId="{07FED887-13FD-40ED-A64D-D5D98C9F3553}" type="pres">
      <dgm:prSet presAssocID="{82BCA49A-3D7F-4136-A38A-E8E0359502FC}" presName="ConnectorPoint" presStyleLbl="lnNode1" presStyleIdx="7" presStyleCnt="10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81146CE-3DB6-4851-B604-DDB960D2F544}" type="pres">
      <dgm:prSet presAssocID="{82BCA49A-3D7F-4136-A38A-E8E0359502FC}" presName="DropPinPlaceHolder" presStyleCnt="0"/>
      <dgm:spPr/>
    </dgm:pt>
    <dgm:pt modelId="{0475C009-C285-4FC8-89CD-842D873C19E9}" type="pres">
      <dgm:prSet presAssocID="{82BCA49A-3D7F-4136-A38A-E8E0359502FC}" presName="DropPin" presStyleLbl="alignNode1" presStyleIdx="7" presStyleCnt="10"/>
      <dgm:spPr/>
    </dgm:pt>
    <dgm:pt modelId="{A1300D67-9871-450D-A7D6-5D3A3C1905E4}" type="pres">
      <dgm:prSet presAssocID="{82BCA49A-3D7F-4136-A38A-E8E0359502FC}" presName="Ellipse" presStyleLbl="fgAcc1" presStyleIdx="8" presStyleCnt="11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CFC839C3-99C9-4646-B20F-115FC9793E49}" type="pres">
      <dgm:prSet presAssocID="{82BCA49A-3D7F-4136-A38A-E8E0359502FC}" presName="L2TextContainer" presStyleLbl="revTx" presStyleIdx="14" presStyleCnt="20">
        <dgm:presLayoutVars>
          <dgm:bulletEnabled val="1"/>
        </dgm:presLayoutVars>
      </dgm:prSet>
      <dgm:spPr/>
    </dgm:pt>
    <dgm:pt modelId="{190ADB9A-4A9B-4F98-ADA9-7FDC8A4C0239}" type="pres">
      <dgm:prSet presAssocID="{82BCA49A-3D7F-4136-A38A-E8E0359502FC}" presName="L1TextContainer" presStyleLbl="revTx" presStyleIdx="15" presStyleCnt="20">
        <dgm:presLayoutVars>
          <dgm:chMax val="1"/>
          <dgm:chPref val="1"/>
          <dgm:bulletEnabled val="1"/>
        </dgm:presLayoutVars>
      </dgm:prSet>
      <dgm:spPr/>
    </dgm:pt>
    <dgm:pt modelId="{E44939D5-350C-4DCD-91A7-02BBF87C40A9}" type="pres">
      <dgm:prSet presAssocID="{82BCA49A-3D7F-4136-A38A-E8E0359502FC}" presName="ConnectLine" presStyleLbl="sibTrans1D1" presStyleIdx="7" presStyleCnt="10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B670CBE-E241-4859-9AE8-B580D2A76A4A}" type="pres">
      <dgm:prSet presAssocID="{82BCA49A-3D7F-4136-A38A-E8E0359502FC}" presName="EmptyPlaceHolder" presStyleCnt="0"/>
      <dgm:spPr/>
    </dgm:pt>
    <dgm:pt modelId="{FF587C4F-31FB-427F-9A51-CF9F4DA29181}" type="pres">
      <dgm:prSet presAssocID="{AF5FC99E-06EB-4D54-8539-D6EEC71E6837}" presName="spaceBetweenRectangles" presStyleCnt="0"/>
      <dgm:spPr/>
    </dgm:pt>
    <dgm:pt modelId="{E69A960A-3547-4C09-AAB8-46F9CAA70BA2}" type="pres">
      <dgm:prSet presAssocID="{1B5AAA1B-B768-40E8-911D-5EC708E13D36}" presName="composite" presStyleCnt="0"/>
      <dgm:spPr/>
    </dgm:pt>
    <dgm:pt modelId="{928DB2A6-4F0B-4067-8980-53AA2B9AAACF}" type="pres">
      <dgm:prSet presAssocID="{1B5AAA1B-B768-40E8-911D-5EC708E13D36}" presName="ConnectorPoint" presStyleLbl="lnNode1" presStyleIdx="8" presStyleCnt="10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5E92C77-A975-4875-BA84-969DE0D2393C}" type="pres">
      <dgm:prSet presAssocID="{1B5AAA1B-B768-40E8-911D-5EC708E13D36}" presName="DropPinPlaceHolder" presStyleCnt="0"/>
      <dgm:spPr/>
    </dgm:pt>
    <dgm:pt modelId="{56C5839A-1B30-49CC-AF80-0A0427F6D754}" type="pres">
      <dgm:prSet presAssocID="{1B5AAA1B-B768-40E8-911D-5EC708E13D36}" presName="DropPin" presStyleLbl="alignNode1" presStyleIdx="8" presStyleCnt="10"/>
      <dgm:spPr/>
    </dgm:pt>
    <dgm:pt modelId="{3F35832E-A824-4EE1-8072-0C30F4D72E5C}" type="pres">
      <dgm:prSet presAssocID="{1B5AAA1B-B768-40E8-911D-5EC708E13D36}" presName="Ellipse" presStyleLbl="fgAcc1" presStyleIdx="9" presStyleCnt="11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6EB809FA-E0FD-4549-88F2-052EC04AA2B6}" type="pres">
      <dgm:prSet presAssocID="{1B5AAA1B-B768-40E8-911D-5EC708E13D36}" presName="L2TextContainer" presStyleLbl="revTx" presStyleIdx="16" presStyleCnt="20">
        <dgm:presLayoutVars>
          <dgm:bulletEnabled val="1"/>
        </dgm:presLayoutVars>
      </dgm:prSet>
      <dgm:spPr/>
    </dgm:pt>
    <dgm:pt modelId="{CE52E3BD-4767-48AA-82A1-62C342549FE6}" type="pres">
      <dgm:prSet presAssocID="{1B5AAA1B-B768-40E8-911D-5EC708E13D36}" presName="L1TextContainer" presStyleLbl="revTx" presStyleIdx="17" presStyleCnt="20">
        <dgm:presLayoutVars>
          <dgm:chMax val="1"/>
          <dgm:chPref val="1"/>
          <dgm:bulletEnabled val="1"/>
        </dgm:presLayoutVars>
      </dgm:prSet>
      <dgm:spPr/>
    </dgm:pt>
    <dgm:pt modelId="{2BC3764C-87FD-45EB-A96A-2F630DFEF3F8}" type="pres">
      <dgm:prSet presAssocID="{1B5AAA1B-B768-40E8-911D-5EC708E13D36}" presName="ConnectLine" presStyleLbl="sibTrans1D1" presStyleIdx="8" presStyleCnt="10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0778FE9E-73F2-4483-A647-F75BFF44E735}" type="pres">
      <dgm:prSet presAssocID="{1B5AAA1B-B768-40E8-911D-5EC708E13D36}" presName="EmptyPlaceHolder" presStyleCnt="0"/>
      <dgm:spPr/>
    </dgm:pt>
    <dgm:pt modelId="{05BA0E07-F22C-4D94-8EA1-C6B3A661E64C}" type="pres">
      <dgm:prSet presAssocID="{94AE4D75-FB27-434F-8A7E-8461C74A86DB}" presName="spaceBetweenRectangles" presStyleCnt="0"/>
      <dgm:spPr/>
    </dgm:pt>
    <dgm:pt modelId="{E2CBDC2C-65A5-4F60-A7A5-362A43EE74CF}" type="pres">
      <dgm:prSet presAssocID="{F366BF58-FE4B-4721-AAA5-5A337554B700}" presName="composite" presStyleCnt="0"/>
      <dgm:spPr/>
    </dgm:pt>
    <dgm:pt modelId="{61CE4FAE-F24C-42E3-830E-76984BD44086}" type="pres">
      <dgm:prSet presAssocID="{F366BF58-FE4B-4721-AAA5-5A337554B700}" presName="ConnectorPoint" presStyleLbl="lnNode1" presStyleIdx="9" presStyleCnt="10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5F48D66-C1E7-48D5-955D-1ACA6DF53EFD}" type="pres">
      <dgm:prSet presAssocID="{F366BF58-FE4B-4721-AAA5-5A337554B700}" presName="DropPinPlaceHolder" presStyleCnt="0"/>
      <dgm:spPr/>
    </dgm:pt>
    <dgm:pt modelId="{3D9C44EF-0333-4412-B988-21586590B773}" type="pres">
      <dgm:prSet presAssocID="{F366BF58-FE4B-4721-AAA5-5A337554B700}" presName="DropPin" presStyleLbl="alignNode1" presStyleIdx="9" presStyleCnt="10"/>
      <dgm:spPr/>
    </dgm:pt>
    <dgm:pt modelId="{9F1A9762-3D85-4A22-93D0-C8C0AB0B4231}" type="pres">
      <dgm:prSet presAssocID="{F366BF58-FE4B-4721-AAA5-5A337554B700}" presName="Ellipse" presStyleLbl="fgAcc1" presStyleIdx="10" presStyleCnt="11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gm:spPr>
    </dgm:pt>
    <dgm:pt modelId="{657942D8-3CBA-4321-BEE5-129CE041654D}" type="pres">
      <dgm:prSet presAssocID="{F366BF58-FE4B-4721-AAA5-5A337554B700}" presName="L2TextContainer" presStyleLbl="revTx" presStyleIdx="18" presStyleCnt="20">
        <dgm:presLayoutVars>
          <dgm:bulletEnabled val="1"/>
        </dgm:presLayoutVars>
      </dgm:prSet>
      <dgm:spPr/>
    </dgm:pt>
    <dgm:pt modelId="{2AB25E1C-B34B-4327-850D-20667ED0DE03}" type="pres">
      <dgm:prSet presAssocID="{F366BF58-FE4B-4721-AAA5-5A337554B700}" presName="L1TextContainer" presStyleLbl="revTx" presStyleIdx="19" presStyleCnt="20">
        <dgm:presLayoutVars>
          <dgm:chMax val="1"/>
          <dgm:chPref val="1"/>
          <dgm:bulletEnabled val="1"/>
        </dgm:presLayoutVars>
      </dgm:prSet>
      <dgm:spPr/>
    </dgm:pt>
    <dgm:pt modelId="{375921FB-A509-4259-A640-E72C5A87F347}" type="pres">
      <dgm:prSet presAssocID="{F366BF58-FE4B-4721-AAA5-5A337554B700}" presName="ConnectLine" presStyleLbl="sibTrans1D1" presStyleIdx="9" presStyleCnt="10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324BA1F5-C6BE-4790-91AF-C1B86EF7CE16}" type="pres">
      <dgm:prSet presAssocID="{F366BF58-FE4B-4721-AAA5-5A337554B700}" presName="EmptyPlaceHolder" presStyleCnt="0"/>
      <dgm:spPr/>
    </dgm:pt>
  </dgm:ptLst>
  <dgm:cxnLst>
    <dgm:cxn modelId="{75D38905-8490-439E-9F6D-A76F0B09FED2}" type="presOf" srcId="{4FDA0543-AC5A-4E06-89C2-623DD6822F09}" destId="{E5544D67-531D-4825-8B14-FBFF01692C89}" srcOrd="0" destOrd="0" presId="urn:microsoft.com/office/officeart/2017/3/layout/DropPinTimeline"/>
    <dgm:cxn modelId="{758FCF06-2B0C-4635-AFCF-8E4A3C3A0898}" srcId="{08AF0474-1C04-47E0-B48F-24786274244E}" destId="{1DE91B7E-5532-4889-ADD6-928B71FC02AB}" srcOrd="0" destOrd="0" parTransId="{AA7F3289-B2EE-4FFF-AA7F-D0EE97A75C1C}" sibTransId="{23CF533F-191F-4799-B4F4-8C5D9CFD93CB}"/>
    <dgm:cxn modelId="{8B19B408-7C21-4A79-9B84-270F38F456D1}" srcId="{31F0A5CD-34BD-4D6C-8E43-1E7355619A28}" destId="{08AF0474-1C04-47E0-B48F-24786274244E}" srcOrd="3" destOrd="0" parTransId="{EE90CFC6-24E5-4ED7-B63A-CA179A99CFC6}" sibTransId="{33571EB5-974C-4902-BA23-3066947E87BD}"/>
    <dgm:cxn modelId="{EBD0FF0E-D8D1-4F42-8F37-0F64BF84CADC}" type="presOf" srcId="{1DE91B7E-5532-4889-ADD6-928B71FC02AB}" destId="{ECCB64B5-11DC-48EC-8A70-DBAF51EFEB75}" srcOrd="0" destOrd="0" presId="urn:microsoft.com/office/officeart/2017/3/layout/DropPinTimeline"/>
    <dgm:cxn modelId="{C1391111-7335-4188-885A-15D5CAC152A4}" type="presOf" srcId="{B112634B-332C-4939-8AB2-5B24B6CF5EA7}" destId="{6F79673B-4E6B-4D8C-B105-7DD00449D8C8}" srcOrd="0" destOrd="0" presId="urn:microsoft.com/office/officeart/2017/3/layout/DropPinTimeline"/>
    <dgm:cxn modelId="{1100231B-B59F-49C6-B8F6-8637CFD89409}" srcId="{A374D342-FC5D-42AC-BBA2-88E61D65FEA9}" destId="{260D07B3-6301-413F-82F2-EF3EE2662B8A}" srcOrd="0" destOrd="0" parTransId="{0FC15516-FF2B-4559-BE49-AA7DAEC83505}" sibTransId="{A6473F20-3069-4C70-81E0-CB085E97417E}"/>
    <dgm:cxn modelId="{1B1D9B32-416A-4676-A834-B4920E3E9819}" type="presOf" srcId="{1B5AAA1B-B768-40E8-911D-5EC708E13D36}" destId="{CE52E3BD-4767-48AA-82A1-62C342549FE6}" srcOrd="0" destOrd="0" presId="urn:microsoft.com/office/officeart/2017/3/layout/DropPinTimeline"/>
    <dgm:cxn modelId="{858F3C36-F7E4-49C5-8D70-F03CF0C1DFD4}" srcId="{82BCA49A-3D7F-4136-A38A-E8E0359502FC}" destId="{F8952F93-BD39-4D9A-ADD1-6A341315E427}" srcOrd="0" destOrd="0" parTransId="{1E7DCBEF-26DD-4402-A65E-BE2A0E4480F9}" sibTransId="{7A25DDDD-3206-4951-B81D-286510A33160}"/>
    <dgm:cxn modelId="{B1BF6B36-CA6B-4575-A33E-CDC895B8F8A2}" srcId="{82BCA49A-3D7F-4136-A38A-E8E0359502FC}" destId="{753233AA-4D37-4134-9657-E9916361AB69}" srcOrd="1" destOrd="0" parTransId="{01AEBE51-842D-45DF-8AA1-F1C4875E69C8}" sibTransId="{33F81A0C-4D74-487D-B95D-A62CC7509801}"/>
    <dgm:cxn modelId="{01E7D639-7646-4047-881E-5ADB67E3D96C}" type="presOf" srcId="{042FDD91-64FF-4FEA-BAEF-3A4CA0016251}" destId="{5BC5202B-5738-4FB4-BBA4-DF4C887DD5B8}" srcOrd="0" destOrd="0" presId="urn:microsoft.com/office/officeart/2017/3/layout/DropPinTimeline"/>
    <dgm:cxn modelId="{C67D473A-D734-4E4A-9F8A-835C4418CCDB}" srcId="{31F0A5CD-34BD-4D6C-8E43-1E7355619A28}" destId="{4FDA0543-AC5A-4E06-89C2-623DD6822F09}" srcOrd="2" destOrd="0" parTransId="{370189F5-18EB-40D3-BC7E-5EE3E357B41E}" sibTransId="{DDDDD683-E989-4D4D-9E2D-128759DD11E7}"/>
    <dgm:cxn modelId="{7E0D0E3D-133E-489C-9583-AAEDCBC328E4}" type="presOf" srcId="{F8952F93-BD39-4D9A-ADD1-6A341315E427}" destId="{CFC839C3-99C9-4646-B20F-115FC9793E49}" srcOrd="0" destOrd="0" presId="urn:microsoft.com/office/officeart/2017/3/layout/DropPinTimeline"/>
    <dgm:cxn modelId="{C99A895F-3519-4F91-A0B1-BB9CD7A448EC}" srcId="{31F0A5CD-34BD-4D6C-8E43-1E7355619A28}" destId="{1FE13301-F2E0-4F02-907F-0EDAD9D4F883}" srcOrd="4" destOrd="0" parTransId="{28F53ACA-F5C5-49A5-8E32-B83A8C64C62E}" sibTransId="{FB769534-F6BC-4745-B6EC-A9C72F15B47E}"/>
    <dgm:cxn modelId="{51C09266-542C-4EA2-9582-73E8425F7062}" type="presOf" srcId="{260D07B3-6301-413F-82F2-EF3EE2662B8A}" destId="{F0896760-AE60-4930-80DF-BBE19BCECF53}" srcOrd="0" destOrd="0" presId="urn:microsoft.com/office/officeart/2017/3/layout/DropPinTimeline"/>
    <dgm:cxn modelId="{E1B49847-8CBC-483B-888A-EBA0AB35E6D5}" srcId="{31F0A5CD-34BD-4D6C-8E43-1E7355619A28}" destId="{1B5AAA1B-B768-40E8-911D-5EC708E13D36}" srcOrd="8" destOrd="0" parTransId="{D69F99EF-C40F-460E-9F34-DEF4572EB6BC}" sibTransId="{94AE4D75-FB27-434F-8A7E-8461C74A86DB}"/>
    <dgm:cxn modelId="{21FBC150-47AC-44EC-BF89-E0C35C5EF018}" srcId="{4FDA0543-AC5A-4E06-89C2-623DD6822F09}" destId="{80500DAB-A2A6-4DED-B609-82973565731E}" srcOrd="1" destOrd="0" parTransId="{0BF2DD8E-08CD-46A4-BCCF-94B4B8492636}" sibTransId="{992399C7-7168-4895-BD19-0E632877C76D}"/>
    <dgm:cxn modelId="{CFFDC851-9AFE-4242-A2A6-C145616506F3}" type="presOf" srcId="{80500DAB-A2A6-4DED-B609-82973565731E}" destId="{63568422-4EAB-4319-A078-0268912CDFEC}" srcOrd="0" destOrd="1" presId="urn:microsoft.com/office/officeart/2017/3/layout/DropPinTimeline"/>
    <dgm:cxn modelId="{1F0D4B72-B5D4-4BC3-B698-9597CDD30FDC}" srcId="{31F0A5CD-34BD-4D6C-8E43-1E7355619A28}" destId="{8BD6843D-F5A2-44DE-BB17-6D862EB0531C}" srcOrd="1" destOrd="0" parTransId="{2A1F1092-B29C-4212-8692-6ADC21C302AF}" sibTransId="{C3EB5D11-C268-4216-9EAC-F55FC87324BF}"/>
    <dgm:cxn modelId="{FEFCFD52-463D-40B5-A3E5-15C902EB9AEE}" type="presOf" srcId="{4D2BB2FE-EFF3-47AE-8B99-F4D485522DFC}" destId="{63568422-4EAB-4319-A078-0268912CDFEC}" srcOrd="0" destOrd="0" presId="urn:microsoft.com/office/officeart/2017/3/layout/DropPinTimeline"/>
    <dgm:cxn modelId="{A3602756-8E06-4A28-9329-9DC393021CD3}" type="presOf" srcId="{8BD6843D-F5A2-44DE-BB17-6D862EB0531C}" destId="{FEC2AE7C-A93E-4B15-901B-2CB75D804836}" srcOrd="0" destOrd="0" presId="urn:microsoft.com/office/officeart/2017/3/layout/DropPinTimeline"/>
    <dgm:cxn modelId="{C495B67F-5210-4C5F-AE5E-DEFE5E9E8A1A}" type="presOf" srcId="{F366BF58-FE4B-4721-AAA5-5A337554B700}" destId="{2AB25E1C-B34B-4327-850D-20667ED0DE03}" srcOrd="0" destOrd="0" presId="urn:microsoft.com/office/officeart/2017/3/layout/DropPinTimeline"/>
    <dgm:cxn modelId="{35C66986-15EF-4F6B-8AB8-C94D242366FE}" srcId="{31F0A5CD-34BD-4D6C-8E43-1E7355619A28}" destId="{82BCA49A-3D7F-4136-A38A-E8E0359502FC}" srcOrd="7" destOrd="0" parTransId="{6E82DD43-839A-44C8-9655-DEC99AEEA3AF}" sibTransId="{AF5FC99E-06EB-4D54-8539-D6EEC71E6837}"/>
    <dgm:cxn modelId="{1E7C5C89-8007-4826-8E43-BBA323D3F55F}" type="presOf" srcId="{B3D86B81-FA70-4642-ABFF-52080F810731}" destId="{95B9247B-0F93-4A29-A2FE-F3C7766D7E7F}" srcOrd="0" destOrd="0" presId="urn:microsoft.com/office/officeart/2017/3/layout/DropPinTimeline"/>
    <dgm:cxn modelId="{88327D8C-F9DB-4342-97C9-2BBBDCB36FC2}" srcId="{31F0A5CD-34BD-4D6C-8E43-1E7355619A28}" destId="{A374D342-FC5D-42AC-BBA2-88E61D65FEA9}" srcOrd="5" destOrd="0" parTransId="{F30D95F9-8685-4778-976C-E5187C54DAC6}" sibTransId="{810CB82D-2726-4C3C-84C2-0D29D07A3059}"/>
    <dgm:cxn modelId="{111DDF99-5ADB-4D46-827D-1B12F3E6C088}" type="presOf" srcId="{517460B2-9123-4E5D-A351-423DB2923D4F}" destId="{6EB809FA-E0FD-4549-88F2-052EC04AA2B6}" srcOrd="0" destOrd="0" presId="urn:microsoft.com/office/officeart/2017/3/layout/DropPinTimeline"/>
    <dgm:cxn modelId="{0F252BA6-1DFF-4E2E-951B-81C08AC4D5C8}" type="presOf" srcId="{75933D28-D7E6-4855-95BF-5D3F61A1C881}" destId="{61B4864A-9438-462F-AF3B-E370B753074D}" srcOrd="0" destOrd="0" presId="urn:microsoft.com/office/officeart/2017/3/layout/DropPinTimeline"/>
    <dgm:cxn modelId="{A6B363B0-D93A-48BF-8007-A64AD4B657D8}" srcId="{31F0A5CD-34BD-4D6C-8E43-1E7355619A28}" destId="{BD0AB1A6-DCA7-4131-B062-83E134C8EA02}" srcOrd="6" destOrd="0" parTransId="{774DD370-A503-46D5-B91C-1E8CFAA84AF5}" sibTransId="{E1B0C266-EAB3-4DDE-B7CF-640FC4BF4927}"/>
    <dgm:cxn modelId="{A99400C0-C10E-4649-A107-3957CD0E71FC}" srcId="{4FDA0543-AC5A-4E06-89C2-623DD6822F09}" destId="{4D2BB2FE-EFF3-47AE-8B99-F4D485522DFC}" srcOrd="0" destOrd="0" parTransId="{874ACB82-6F58-46A1-9FA8-4314EAD20B17}" sibTransId="{7DAAD2F1-DA82-4333-881F-6A4E1A669C84}"/>
    <dgm:cxn modelId="{CE6AAEC2-CDE1-4A74-8623-996BE9D90ECC}" srcId="{8BD6843D-F5A2-44DE-BB17-6D862EB0531C}" destId="{042FDD91-64FF-4FEA-BAEF-3A4CA0016251}" srcOrd="0" destOrd="0" parTransId="{5BE2F7B3-DC23-4086-81AB-48A4E74A17F9}" sibTransId="{4312B830-422E-4F2A-901B-0DC75089868B}"/>
    <dgm:cxn modelId="{AA0079CD-468B-4886-9B45-743F32C9B441}" type="presOf" srcId="{753233AA-4D37-4134-9657-E9916361AB69}" destId="{CFC839C3-99C9-4646-B20F-115FC9793E49}" srcOrd="0" destOrd="1" presId="urn:microsoft.com/office/officeart/2017/3/layout/DropPinTimeline"/>
    <dgm:cxn modelId="{4F8214CE-4DA2-4EA0-BF7A-B83E23E5E087}" srcId="{31F0A5CD-34BD-4D6C-8E43-1E7355619A28}" destId="{F366BF58-FE4B-4721-AAA5-5A337554B700}" srcOrd="9" destOrd="0" parTransId="{661C4901-1CFE-4500-8EE0-9EB4847E7378}" sibTransId="{F1D18E63-F45B-46C3-9B62-C2A4E0DBF546}"/>
    <dgm:cxn modelId="{7ACD45CE-F573-4B37-9F8F-C849EEE33043}" type="presOf" srcId="{A65B8962-847D-4B4F-A2C9-7DE3FAAC64CE}" destId="{FC991305-1673-4D98-8028-9E9BB690781C}" srcOrd="0" destOrd="0" presId="urn:microsoft.com/office/officeart/2017/3/layout/DropPinTimeline"/>
    <dgm:cxn modelId="{01776ADB-165D-4685-A85D-605DA4031FC1}" srcId="{1FE13301-F2E0-4F02-907F-0EDAD9D4F883}" destId="{B112634B-332C-4939-8AB2-5B24B6CF5EA7}" srcOrd="0" destOrd="0" parTransId="{3795744B-186C-463E-8677-9B1844CAE028}" sibTransId="{38C5E675-6EB3-45D1-9D60-C99231BAA3E4}"/>
    <dgm:cxn modelId="{90996BDB-C19D-408A-9425-013696A496D8}" srcId="{4FDA0543-AC5A-4E06-89C2-623DD6822F09}" destId="{005C589C-C1FD-4966-9688-86DB46C13DC1}" srcOrd="2" destOrd="0" parTransId="{1986C3A2-0209-4637-972F-B545C934503C}" sibTransId="{74C6A025-58AB-4378-ACEC-C90C61461933}"/>
    <dgm:cxn modelId="{B35F9BDB-F3F6-4734-B571-9D5573E9491D}" type="presOf" srcId="{005C589C-C1FD-4966-9688-86DB46C13DC1}" destId="{63568422-4EAB-4319-A078-0268912CDFEC}" srcOrd="0" destOrd="2" presId="urn:microsoft.com/office/officeart/2017/3/layout/DropPinTimeline"/>
    <dgm:cxn modelId="{9224BCDF-A26A-466F-8494-34271AD35F0A}" srcId="{BD0AB1A6-DCA7-4131-B062-83E134C8EA02}" destId="{B3D86B81-FA70-4642-ABFF-52080F810731}" srcOrd="0" destOrd="0" parTransId="{E499051A-75B7-431D-A5E0-67D985A419A0}" sibTransId="{59724000-609B-49B6-86FD-BE59EDC399C4}"/>
    <dgm:cxn modelId="{3F6ABBE2-8835-48AA-8720-5B0F78ABD4B3}" srcId="{1B5AAA1B-B768-40E8-911D-5EC708E13D36}" destId="{517460B2-9123-4E5D-A351-423DB2923D4F}" srcOrd="0" destOrd="0" parTransId="{A88966C4-E61F-4D0C-8A3B-D86E4DADC6BB}" sibTransId="{65299F23-F943-49C7-9A58-B24C85BD6F59}"/>
    <dgm:cxn modelId="{D1ABC9E5-16C0-4D95-8F4B-C839A60E1E3C}" type="presOf" srcId="{BD0AB1A6-DCA7-4131-B062-83E134C8EA02}" destId="{6D3B246F-CE38-4F68-AE69-CF76BB79DE76}" srcOrd="0" destOrd="0" presId="urn:microsoft.com/office/officeart/2017/3/layout/DropPinTimeline"/>
    <dgm:cxn modelId="{6687A2E9-4352-4006-9D54-B122B9C329B5}" srcId="{75933D28-D7E6-4855-95BF-5D3F61A1C881}" destId="{A65B8962-847D-4B4F-A2C9-7DE3FAAC64CE}" srcOrd="0" destOrd="0" parTransId="{0A40089D-9AD1-419E-86A5-6C1D94B0BDFD}" sibTransId="{5568F3D1-29C6-426C-A896-0F32CA70D937}"/>
    <dgm:cxn modelId="{00DAA5EC-3A1B-47CC-AAB3-0C795B09F3D0}" srcId="{31F0A5CD-34BD-4D6C-8E43-1E7355619A28}" destId="{75933D28-D7E6-4855-95BF-5D3F61A1C881}" srcOrd="0" destOrd="0" parTransId="{BD77B218-7543-4CCC-B9B3-7315EA2FBB24}" sibTransId="{557C2A5B-217B-4193-9972-CA5522C17F2E}"/>
    <dgm:cxn modelId="{20B0A8F6-2A0F-4603-8F1E-913D45BE197E}" type="presOf" srcId="{31F0A5CD-34BD-4D6C-8E43-1E7355619A28}" destId="{F032EDC4-0483-4A15-A82E-FDA8EAE9616C}" srcOrd="0" destOrd="0" presId="urn:microsoft.com/office/officeart/2017/3/layout/DropPinTimeline"/>
    <dgm:cxn modelId="{8B06FDF6-3A9F-4AE8-9914-FC17F77A99C7}" type="presOf" srcId="{08AF0474-1C04-47E0-B48F-24786274244E}" destId="{32A9E191-73D5-4FE0-B103-312CE6B3695C}" srcOrd="0" destOrd="0" presId="urn:microsoft.com/office/officeart/2017/3/layout/DropPinTimeline"/>
    <dgm:cxn modelId="{B01000F9-09A1-413F-9484-B302C973288A}" type="presOf" srcId="{82BCA49A-3D7F-4136-A38A-E8E0359502FC}" destId="{190ADB9A-4A9B-4F98-ADA9-7FDC8A4C0239}" srcOrd="0" destOrd="0" presId="urn:microsoft.com/office/officeart/2017/3/layout/DropPinTimeline"/>
    <dgm:cxn modelId="{BCCC0AFB-0D5C-44CB-A15F-3105857B5AAE}" type="presOf" srcId="{1FE13301-F2E0-4F02-907F-0EDAD9D4F883}" destId="{C09B43AA-47B9-47D8-813F-9D4E33BD6158}" srcOrd="0" destOrd="0" presId="urn:microsoft.com/office/officeart/2017/3/layout/DropPinTimeline"/>
    <dgm:cxn modelId="{FC30C1FF-156A-4827-BF61-77ACB618DC0E}" type="presOf" srcId="{A374D342-FC5D-42AC-BBA2-88E61D65FEA9}" destId="{AF5A6114-6FF5-403F-93D7-CC0977AD4D7A}" srcOrd="0" destOrd="0" presId="urn:microsoft.com/office/officeart/2017/3/layout/DropPinTimeline"/>
    <dgm:cxn modelId="{A769332C-ACB8-4CF8-A241-75DC93866DA4}" type="presParOf" srcId="{F032EDC4-0483-4A15-A82E-FDA8EAE9616C}" destId="{955A22CA-B1CC-4082-B7BF-73C5130CC049}" srcOrd="0" destOrd="0" presId="urn:microsoft.com/office/officeart/2017/3/layout/DropPinTimeline"/>
    <dgm:cxn modelId="{2EF590C5-5DEC-4DB9-8F4F-EDB463BBA2E0}" type="presParOf" srcId="{F032EDC4-0483-4A15-A82E-FDA8EAE9616C}" destId="{31A75721-8F30-4538-B526-F07A59636DE6}" srcOrd="1" destOrd="0" presId="urn:microsoft.com/office/officeart/2017/3/layout/DropPinTimeline"/>
    <dgm:cxn modelId="{157D2882-05F4-4982-A211-C459AABAC9A2}" type="presParOf" srcId="{31A75721-8F30-4538-B526-F07A59636DE6}" destId="{F2FEFE26-E2A4-4C70-A1DB-31A3D5BD6C22}" srcOrd="0" destOrd="0" presId="urn:microsoft.com/office/officeart/2017/3/layout/DropPinTimeline"/>
    <dgm:cxn modelId="{13A70289-BB80-4273-B51A-DFC8BD0CC91C}" type="presParOf" srcId="{F2FEFE26-E2A4-4C70-A1DB-31A3D5BD6C22}" destId="{20F3B6A5-B537-454D-B400-AB55FEE19569}" srcOrd="0" destOrd="0" presId="urn:microsoft.com/office/officeart/2017/3/layout/DropPinTimeline"/>
    <dgm:cxn modelId="{D4FA9FE2-B7C7-4090-9A40-22FEB3B6C995}" type="presParOf" srcId="{F2FEFE26-E2A4-4C70-A1DB-31A3D5BD6C22}" destId="{7A1D2699-914C-4EE3-A382-676D6D031C88}" srcOrd="1" destOrd="0" presId="urn:microsoft.com/office/officeart/2017/3/layout/DropPinTimeline"/>
    <dgm:cxn modelId="{D2DF74F8-3821-4F9A-8D12-50F0E607D8EF}" type="presParOf" srcId="{7A1D2699-914C-4EE3-A382-676D6D031C88}" destId="{DB96A463-9140-4CFD-851F-E6C382EB1D1C}" srcOrd="0" destOrd="0" presId="urn:microsoft.com/office/officeart/2017/3/layout/DropPinTimeline"/>
    <dgm:cxn modelId="{BB80B398-F3F0-4F76-B586-EE92D73592FE}" type="presParOf" srcId="{7A1D2699-914C-4EE3-A382-676D6D031C88}" destId="{7F66901C-0B4A-4C60-8A37-09147191C193}" srcOrd="1" destOrd="0" presId="urn:microsoft.com/office/officeart/2017/3/layout/DropPinTimeline"/>
    <dgm:cxn modelId="{D4E9CE91-E34F-46C5-B69F-C832D56863F8}" type="presParOf" srcId="{F2FEFE26-E2A4-4C70-A1DB-31A3D5BD6C22}" destId="{FC991305-1673-4D98-8028-9E9BB690781C}" srcOrd="2" destOrd="0" presId="urn:microsoft.com/office/officeart/2017/3/layout/DropPinTimeline"/>
    <dgm:cxn modelId="{4BCA8F0B-2186-4BA8-8B1B-0D3A12C1F9F3}" type="presParOf" srcId="{F2FEFE26-E2A4-4C70-A1DB-31A3D5BD6C22}" destId="{61B4864A-9438-462F-AF3B-E370B753074D}" srcOrd="3" destOrd="0" presId="urn:microsoft.com/office/officeart/2017/3/layout/DropPinTimeline"/>
    <dgm:cxn modelId="{334B3604-603A-4061-A455-619C4C2BEB87}" type="presParOf" srcId="{F2FEFE26-E2A4-4C70-A1DB-31A3D5BD6C22}" destId="{8496EE30-E6CD-4839-A030-6E99A07C127C}" srcOrd="4" destOrd="0" presId="urn:microsoft.com/office/officeart/2017/3/layout/DropPinTimeline"/>
    <dgm:cxn modelId="{2CC09C07-97D1-4AAF-9E45-5A60AFAB026F}" type="presParOf" srcId="{F2FEFE26-E2A4-4C70-A1DB-31A3D5BD6C22}" destId="{D4C5B099-8F81-445E-8CDE-DA0405C29FF0}" srcOrd="5" destOrd="0" presId="urn:microsoft.com/office/officeart/2017/3/layout/DropPinTimeline"/>
    <dgm:cxn modelId="{8B562287-92BD-4C33-958B-77B62DC03C94}" type="presParOf" srcId="{31A75721-8F30-4538-B526-F07A59636DE6}" destId="{79DFD192-E6EC-4461-A955-DB700BEBA648}" srcOrd="1" destOrd="0" presId="urn:microsoft.com/office/officeart/2017/3/layout/DropPinTimeline"/>
    <dgm:cxn modelId="{81A642DF-0DF2-474D-8C17-28F115853E88}" type="presParOf" srcId="{31A75721-8F30-4538-B526-F07A59636DE6}" destId="{01CB0E3E-4272-4A1D-989B-54F701BA2F02}" srcOrd="2" destOrd="0" presId="urn:microsoft.com/office/officeart/2017/3/layout/DropPinTimeline"/>
    <dgm:cxn modelId="{535B15BC-7C1C-464D-A5B4-B4A1E9A2075D}" type="presParOf" srcId="{01CB0E3E-4272-4A1D-989B-54F701BA2F02}" destId="{F52CD15E-BE30-401C-8F30-80983A3D404C}" srcOrd="0" destOrd="0" presId="urn:microsoft.com/office/officeart/2017/3/layout/DropPinTimeline"/>
    <dgm:cxn modelId="{A780F79E-DADA-4F5B-A034-1ABFCDB28183}" type="presParOf" srcId="{01CB0E3E-4272-4A1D-989B-54F701BA2F02}" destId="{0D028370-2EFD-496C-BABC-4B54483BCE74}" srcOrd="1" destOrd="0" presId="urn:microsoft.com/office/officeart/2017/3/layout/DropPinTimeline"/>
    <dgm:cxn modelId="{E12694D6-86D0-497D-82AB-9148B75ED090}" type="presParOf" srcId="{0D028370-2EFD-496C-BABC-4B54483BCE74}" destId="{7A23AA0B-D738-4DE0-8D8A-8E2378F3AEDA}" srcOrd="0" destOrd="0" presId="urn:microsoft.com/office/officeart/2017/3/layout/DropPinTimeline"/>
    <dgm:cxn modelId="{59DFC6C9-5CA8-4AFF-A533-276E0E32510D}" type="presParOf" srcId="{0D028370-2EFD-496C-BABC-4B54483BCE74}" destId="{36EB3625-6ABE-4C7B-B6F1-28732135501E}" srcOrd="1" destOrd="0" presId="urn:microsoft.com/office/officeart/2017/3/layout/DropPinTimeline"/>
    <dgm:cxn modelId="{E87D87DF-69A9-4B03-AFCF-8F29F48DCA32}" type="presParOf" srcId="{01CB0E3E-4272-4A1D-989B-54F701BA2F02}" destId="{5BC5202B-5738-4FB4-BBA4-DF4C887DD5B8}" srcOrd="2" destOrd="0" presId="urn:microsoft.com/office/officeart/2017/3/layout/DropPinTimeline"/>
    <dgm:cxn modelId="{B7CCF7FD-76C1-4FF9-AC46-BEF57EAE78F6}" type="presParOf" srcId="{01CB0E3E-4272-4A1D-989B-54F701BA2F02}" destId="{FEC2AE7C-A93E-4B15-901B-2CB75D804836}" srcOrd="3" destOrd="0" presId="urn:microsoft.com/office/officeart/2017/3/layout/DropPinTimeline"/>
    <dgm:cxn modelId="{F44AE9DD-EBC9-4255-A4C4-327C87BA12CB}" type="presParOf" srcId="{01CB0E3E-4272-4A1D-989B-54F701BA2F02}" destId="{7104BF2A-FFE4-46DD-8B93-F4C315ACF66F}" srcOrd="4" destOrd="0" presId="urn:microsoft.com/office/officeart/2017/3/layout/DropPinTimeline"/>
    <dgm:cxn modelId="{7551B60C-2ACF-4E4F-8AE5-80BB5AA3D502}" type="presParOf" srcId="{01CB0E3E-4272-4A1D-989B-54F701BA2F02}" destId="{71F1BBC1-43DB-4B1F-BF15-B9122E3A9627}" srcOrd="5" destOrd="0" presId="urn:microsoft.com/office/officeart/2017/3/layout/DropPinTimeline"/>
    <dgm:cxn modelId="{AA39B907-BF98-4544-87C6-6462BD958249}" type="presParOf" srcId="{31A75721-8F30-4538-B526-F07A59636DE6}" destId="{8A9331B6-13A2-4E41-8833-FDE88D39A150}" srcOrd="3" destOrd="0" presId="urn:microsoft.com/office/officeart/2017/3/layout/DropPinTimeline"/>
    <dgm:cxn modelId="{0B1C1156-3503-405F-BA2C-66E8F5045D1C}" type="presParOf" srcId="{31A75721-8F30-4538-B526-F07A59636DE6}" destId="{DC42612C-0EB2-4D5D-9B85-ABF0F8CC90FE}" srcOrd="4" destOrd="0" presId="urn:microsoft.com/office/officeart/2017/3/layout/DropPinTimeline"/>
    <dgm:cxn modelId="{093C9876-6620-44E8-9295-7F5517DA3F41}" type="presParOf" srcId="{DC42612C-0EB2-4D5D-9B85-ABF0F8CC90FE}" destId="{0F4870EF-24B3-4CEF-87FE-CE20F47F1974}" srcOrd="0" destOrd="0" presId="urn:microsoft.com/office/officeart/2017/3/layout/DropPinTimeline"/>
    <dgm:cxn modelId="{A0D3D753-B80E-471F-BBF4-3329EB076937}" type="presParOf" srcId="{DC42612C-0EB2-4D5D-9B85-ABF0F8CC90FE}" destId="{4913D5A3-F416-4150-872B-17FC4410A398}" srcOrd="1" destOrd="0" presId="urn:microsoft.com/office/officeart/2017/3/layout/DropPinTimeline"/>
    <dgm:cxn modelId="{ABE074DC-B7EF-4552-B8C8-755FF922B35A}" type="presParOf" srcId="{4913D5A3-F416-4150-872B-17FC4410A398}" destId="{180BD43F-B449-4029-A729-8E784BCD45A9}" srcOrd="0" destOrd="0" presId="urn:microsoft.com/office/officeart/2017/3/layout/DropPinTimeline"/>
    <dgm:cxn modelId="{35D7CBA6-42FC-4A09-9DA4-10A9C354C52A}" type="presParOf" srcId="{4913D5A3-F416-4150-872B-17FC4410A398}" destId="{0CEB5EAA-6C86-4621-BFC0-11E3FAD51C1F}" srcOrd="1" destOrd="0" presId="urn:microsoft.com/office/officeart/2017/3/layout/DropPinTimeline"/>
    <dgm:cxn modelId="{C18954EE-5519-4184-9A81-95D6DB374F9E}" type="presParOf" srcId="{DC42612C-0EB2-4D5D-9B85-ABF0F8CC90FE}" destId="{63568422-4EAB-4319-A078-0268912CDFEC}" srcOrd="2" destOrd="0" presId="urn:microsoft.com/office/officeart/2017/3/layout/DropPinTimeline"/>
    <dgm:cxn modelId="{6FDDD7D7-76AA-4C73-BA98-5C882E4ECF47}" type="presParOf" srcId="{DC42612C-0EB2-4D5D-9B85-ABF0F8CC90FE}" destId="{E5544D67-531D-4825-8B14-FBFF01692C89}" srcOrd="3" destOrd="0" presId="urn:microsoft.com/office/officeart/2017/3/layout/DropPinTimeline"/>
    <dgm:cxn modelId="{37A1F305-1ECC-4B8A-A80B-3AFECC92DB94}" type="presParOf" srcId="{DC42612C-0EB2-4D5D-9B85-ABF0F8CC90FE}" destId="{30AE6B2B-C969-4956-88EF-7227D45AFF1C}" srcOrd="4" destOrd="0" presId="urn:microsoft.com/office/officeart/2017/3/layout/DropPinTimeline"/>
    <dgm:cxn modelId="{2E14BD12-2050-45FC-B9BA-E6FC0A34C82E}" type="presParOf" srcId="{DC42612C-0EB2-4D5D-9B85-ABF0F8CC90FE}" destId="{31DED7DD-2006-48AC-BC06-7FCD4272FDE2}" srcOrd="5" destOrd="0" presId="urn:microsoft.com/office/officeart/2017/3/layout/DropPinTimeline"/>
    <dgm:cxn modelId="{5A7DCAF4-7E18-4BB6-98D6-C09011691377}" type="presParOf" srcId="{31A75721-8F30-4538-B526-F07A59636DE6}" destId="{81894BD1-F94C-495D-83C6-8D49FCEC7224}" srcOrd="5" destOrd="0" presId="urn:microsoft.com/office/officeart/2017/3/layout/DropPinTimeline"/>
    <dgm:cxn modelId="{AA0AE29D-666C-4CB3-B264-D2AD8F4CF375}" type="presParOf" srcId="{31A75721-8F30-4538-B526-F07A59636DE6}" destId="{E06F57B9-EE14-4598-A884-7753D74F1A7F}" srcOrd="6" destOrd="0" presId="urn:microsoft.com/office/officeart/2017/3/layout/DropPinTimeline"/>
    <dgm:cxn modelId="{5C3D6E7A-61E6-4AA4-BA81-6182D0E40F28}" type="presParOf" srcId="{E06F57B9-EE14-4598-A884-7753D74F1A7F}" destId="{929BB488-F26E-4086-857F-ECE6D60F7224}" srcOrd="0" destOrd="0" presId="urn:microsoft.com/office/officeart/2017/3/layout/DropPinTimeline"/>
    <dgm:cxn modelId="{4017866A-020F-449C-9501-311502FE250D}" type="presParOf" srcId="{E06F57B9-EE14-4598-A884-7753D74F1A7F}" destId="{63308E51-A162-4095-87AF-129E1DB58ED2}" srcOrd="1" destOrd="0" presId="urn:microsoft.com/office/officeart/2017/3/layout/DropPinTimeline"/>
    <dgm:cxn modelId="{A0CA1F32-C9A5-43DF-8316-7EA09963EEFD}" type="presParOf" srcId="{63308E51-A162-4095-87AF-129E1DB58ED2}" destId="{44AE24FA-B229-46F5-A665-B03E3FFF1FB9}" srcOrd="0" destOrd="0" presId="urn:microsoft.com/office/officeart/2017/3/layout/DropPinTimeline"/>
    <dgm:cxn modelId="{92878C36-D355-4B62-B099-DC63E9D62BB4}" type="presParOf" srcId="{63308E51-A162-4095-87AF-129E1DB58ED2}" destId="{9F93476A-272C-41B4-B6A0-8FD45FCD0A82}" srcOrd="1" destOrd="0" presId="urn:microsoft.com/office/officeart/2017/3/layout/DropPinTimeline"/>
    <dgm:cxn modelId="{AC0FB63D-DC1F-4AB0-9BCB-5216C09E40E8}" type="presParOf" srcId="{E06F57B9-EE14-4598-A884-7753D74F1A7F}" destId="{ECCB64B5-11DC-48EC-8A70-DBAF51EFEB75}" srcOrd="2" destOrd="0" presId="urn:microsoft.com/office/officeart/2017/3/layout/DropPinTimeline"/>
    <dgm:cxn modelId="{3DD55D52-9F32-4314-89DA-184A648326B9}" type="presParOf" srcId="{E06F57B9-EE14-4598-A884-7753D74F1A7F}" destId="{32A9E191-73D5-4FE0-B103-312CE6B3695C}" srcOrd="3" destOrd="0" presId="urn:microsoft.com/office/officeart/2017/3/layout/DropPinTimeline"/>
    <dgm:cxn modelId="{C244EC93-57E4-407C-A354-FF362FD371E7}" type="presParOf" srcId="{E06F57B9-EE14-4598-A884-7753D74F1A7F}" destId="{85BCB4B1-0BF6-4CAD-951D-5CF5026126C1}" srcOrd="4" destOrd="0" presId="urn:microsoft.com/office/officeart/2017/3/layout/DropPinTimeline"/>
    <dgm:cxn modelId="{F4839829-52CE-4099-8CED-96D885ABEB2E}" type="presParOf" srcId="{E06F57B9-EE14-4598-A884-7753D74F1A7F}" destId="{94B88760-219D-4169-841B-7CC5751215E7}" srcOrd="5" destOrd="0" presId="urn:microsoft.com/office/officeart/2017/3/layout/DropPinTimeline"/>
    <dgm:cxn modelId="{427C9B8D-15C5-4635-8FD0-0E4D1DCC2210}" type="presParOf" srcId="{31A75721-8F30-4538-B526-F07A59636DE6}" destId="{E5017643-CA95-4448-81F4-049BE83434D1}" srcOrd="7" destOrd="0" presId="urn:microsoft.com/office/officeart/2017/3/layout/DropPinTimeline"/>
    <dgm:cxn modelId="{780C72BD-286D-408E-93E4-5B13BBC1C858}" type="presParOf" srcId="{31A75721-8F30-4538-B526-F07A59636DE6}" destId="{FBCECA73-2177-4C6E-A663-D9A60980F09E}" srcOrd="8" destOrd="0" presId="urn:microsoft.com/office/officeart/2017/3/layout/DropPinTimeline"/>
    <dgm:cxn modelId="{17AC21BA-C85B-45AC-B5E4-4B8E2337902B}" type="presParOf" srcId="{FBCECA73-2177-4C6E-A663-D9A60980F09E}" destId="{8AE6D41A-8F90-43DE-8A16-AEAEDB7CAA35}" srcOrd="0" destOrd="0" presId="urn:microsoft.com/office/officeart/2017/3/layout/DropPinTimeline"/>
    <dgm:cxn modelId="{1D8E1273-F2ED-4B48-A0DB-5E621F2B4DE7}" type="presParOf" srcId="{FBCECA73-2177-4C6E-A663-D9A60980F09E}" destId="{ACC334A8-3902-4586-8DE4-45FD90F9CC9D}" srcOrd="1" destOrd="0" presId="urn:microsoft.com/office/officeart/2017/3/layout/DropPinTimeline"/>
    <dgm:cxn modelId="{D5B46A61-7412-41FB-9137-7F9DF2A3D237}" type="presParOf" srcId="{ACC334A8-3902-4586-8DE4-45FD90F9CC9D}" destId="{12E23319-1646-415F-9938-80BC65CDD4ED}" srcOrd="0" destOrd="0" presId="urn:microsoft.com/office/officeart/2017/3/layout/DropPinTimeline"/>
    <dgm:cxn modelId="{C8D283B6-CE4B-4F86-945C-776D68DACCEC}" type="presParOf" srcId="{ACC334A8-3902-4586-8DE4-45FD90F9CC9D}" destId="{D26A4C35-44DF-4F86-B875-20E175EA313B}" srcOrd="1" destOrd="0" presId="urn:microsoft.com/office/officeart/2017/3/layout/DropPinTimeline"/>
    <dgm:cxn modelId="{D2F9E187-62C3-443F-8242-D2E8BCC4F685}" type="presParOf" srcId="{FBCECA73-2177-4C6E-A663-D9A60980F09E}" destId="{6F79673B-4E6B-4D8C-B105-7DD00449D8C8}" srcOrd="2" destOrd="0" presId="urn:microsoft.com/office/officeart/2017/3/layout/DropPinTimeline"/>
    <dgm:cxn modelId="{9CCAA9D2-65D4-4E8F-9040-A70413FAC125}" type="presParOf" srcId="{FBCECA73-2177-4C6E-A663-D9A60980F09E}" destId="{C09B43AA-47B9-47D8-813F-9D4E33BD6158}" srcOrd="3" destOrd="0" presId="urn:microsoft.com/office/officeart/2017/3/layout/DropPinTimeline"/>
    <dgm:cxn modelId="{21C912F9-7AB7-4411-8BB2-02E7AAA06628}" type="presParOf" srcId="{FBCECA73-2177-4C6E-A663-D9A60980F09E}" destId="{D94FDDB1-A972-4E9C-AB73-9381F0B65DC0}" srcOrd="4" destOrd="0" presId="urn:microsoft.com/office/officeart/2017/3/layout/DropPinTimeline"/>
    <dgm:cxn modelId="{69E66016-273C-4B01-AA8F-D2A0396035B5}" type="presParOf" srcId="{FBCECA73-2177-4C6E-A663-D9A60980F09E}" destId="{280DD7E7-38C0-4C36-8BE8-6529FAF54A6F}" srcOrd="5" destOrd="0" presId="urn:microsoft.com/office/officeart/2017/3/layout/DropPinTimeline"/>
    <dgm:cxn modelId="{97CDB2CD-480E-4AB0-90F1-6D990BA905B6}" type="presParOf" srcId="{31A75721-8F30-4538-B526-F07A59636DE6}" destId="{57CD6E89-C9FE-436D-A31D-2A5916C480D8}" srcOrd="9" destOrd="0" presId="urn:microsoft.com/office/officeart/2017/3/layout/DropPinTimeline"/>
    <dgm:cxn modelId="{D1A81245-498C-4E03-BA05-7DE5DF1E07B6}" type="presParOf" srcId="{31A75721-8F30-4538-B526-F07A59636DE6}" destId="{7CA34FFA-A4EB-43FA-878F-4868C75D7626}" srcOrd="10" destOrd="0" presId="urn:microsoft.com/office/officeart/2017/3/layout/DropPinTimeline"/>
    <dgm:cxn modelId="{735C1806-CB9A-4849-B77E-30629E9B9E62}" type="presParOf" srcId="{7CA34FFA-A4EB-43FA-878F-4868C75D7626}" destId="{A6ECD2C2-30BF-4B7A-B475-527D7E73ADE6}" srcOrd="0" destOrd="0" presId="urn:microsoft.com/office/officeart/2017/3/layout/DropPinTimeline"/>
    <dgm:cxn modelId="{8BAD3CBA-A1C0-4DFB-B34E-97B431F7C7EC}" type="presParOf" srcId="{7CA34FFA-A4EB-43FA-878F-4868C75D7626}" destId="{FE3A8005-E752-4F8E-B525-2E41DD700D13}" srcOrd="1" destOrd="0" presId="urn:microsoft.com/office/officeart/2017/3/layout/DropPinTimeline"/>
    <dgm:cxn modelId="{58F18D4E-5F5A-41BA-8651-224E250C05F5}" type="presParOf" srcId="{FE3A8005-E752-4F8E-B525-2E41DD700D13}" destId="{C82D9709-E877-4B5C-AFBF-6E03E6F7A087}" srcOrd="0" destOrd="0" presId="urn:microsoft.com/office/officeart/2017/3/layout/DropPinTimeline"/>
    <dgm:cxn modelId="{1022F840-8C32-4446-9EEE-671D8D9CF96C}" type="presParOf" srcId="{FE3A8005-E752-4F8E-B525-2E41DD700D13}" destId="{E1DF207F-64F4-4EEE-8F09-DC1E5EE61ECD}" srcOrd="1" destOrd="0" presId="urn:microsoft.com/office/officeart/2017/3/layout/DropPinTimeline"/>
    <dgm:cxn modelId="{DF8866FC-7BDE-4B00-8C93-900FF9F54BE3}" type="presParOf" srcId="{7CA34FFA-A4EB-43FA-878F-4868C75D7626}" destId="{F0896760-AE60-4930-80DF-BBE19BCECF53}" srcOrd="2" destOrd="0" presId="urn:microsoft.com/office/officeart/2017/3/layout/DropPinTimeline"/>
    <dgm:cxn modelId="{68D0F040-6861-4A40-9499-D6CD5A9114C9}" type="presParOf" srcId="{7CA34FFA-A4EB-43FA-878F-4868C75D7626}" destId="{AF5A6114-6FF5-403F-93D7-CC0977AD4D7A}" srcOrd="3" destOrd="0" presId="urn:microsoft.com/office/officeart/2017/3/layout/DropPinTimeline"/>
    <dgm:cxn modelId="{950E22DE-85C0-41EB-B57B-571ADFE2FDD9}" type="presParOf" srcId="{7CA34FFA-A4EB-43FA-878F-4868C75D7626}" destId="{8B749BEF-8173-44E6-BCAC-451C5DF8A7A3}" srcOrd="4" destOrd="0" presId="urn:microsoft.com/office/officeart/2017/3/layout/DropPinTimeline"/>
    <dgm:cxn modelId="{3C4CCFF0-C5A7-4E37-BD4C-AEE4C9463713}" type="presParOf" srcId="{7CA34FFA-A4EB-43FA-878F-4868C75D7626}" destId="{EB20F615-4E4B-4DD4-892F-26C0E396BA0C}" srcOrd="5" destOrd="0" presId="urn:microsoft.com/office/officeart/2017/3/layout/DropPinTimeline"/>
    <dgm:cxn modelId="{A9B7B12C-DD01-410B-ACDB-ADC72E6D8FF5}" type="presParOf" srcId="{31A75721-8F30-4538-B526-F07A59636DE6}" destId="{FC2C5B31-3DEE-42B4-B2E9-7BA036381314}" srcOrd="11" destOrd="0" presId="urn:microsoft.com/office/officeart/2017/3/layout/DropPinTimeline"/>
    <dgm:cxn modelId="{D28EEB37-E227-4DDA-8F64-C4AD0EE8164A}" type="presParOf" srcId="{31A75721-8F30-4538-B526-F07A59636DE6}" destId="{494AB721-F035-4DC5-A09F-C0DFB5BE047E}" srcOrd="12" destOrd="0" presId="urn:microsoft.com/office/officeart/2017/3/layout/DropPinTimeline"/>
    <dgm:cxn modelId="{92BA7A99-F932-4C3D-80BC-203C39A6CFB7}" type="presParOf" srcId="{494AB721-F035-4DC5-A09F-C0DFB5BE047E}" destId="{FDBCEB01-593F-4355-A589-4C6E6109DF2A}" srcOrd="0" destOrd="0" presId="urn:microsoft.com/office/officeart/2017/3/layout/DropPinTimeline"/>
    <dgm:cxn modelId="{8ABBBA0E-FCAC-40A9-BA26-4AC3AE216261}" type="presParOf" srcId="{494AB721-F035-4DC5-A09F-C0DFB5BE047E}" destId="{96D3706B-4583-4EC0-A3AA-B8C97BEB2756}" srcOrd="1" destOrd="0" presId="urn:microsoft.com/office/officeart/2017/3/layout/DropPinTimeline"/>
    <dgm:cxn modelId="{1C365AD5-345A-4B70-8C42-AC58F91A722B}" type="presParOf" srcId="{96D3706B-4583-4EC0-A3AA-B8C97BEB2756}" destId="{D939E57F-0058-4774-B06E-DA3DFA1B77C7}" srcOrd="0" destOrd="0" presId="urn:microsoft.com/office/officeart/2017/3/layout/DropPinTimeline"/>
    <dgm:cxn modelId="{3677066D-69EB-4A0A-8D99-D9B5BF32ADCD}" type="presParOf" srcId="{96D3706B-4583-4EC0-A3AA-B8C97BEB2756}" destId="{2C09C607-0ECB-459F-A0CE-B7A77D5EBA2F}" srcOrd="1" destOrd="0" presId="urn:microsoft.com/office/officeart/2017/3/layout/DropPinTimeline"/>
    <dgm:cxn modelId="{748C8C9B-CA92-48AC-B1D5-2E9D0CA46B4B}" type="presParOf" srcId="{494AB721-F035-4DC5-A09F-C0DFB5BE047E}" destId="{95B9247B-0F93-4A29-A2FE-F3C7766D7E7F}" srcOrd="2" destOrd="0" presId="urn:microsoft.com/office/officeart/2017/3/layout/DropPinTimeline"/>
    <dgm:cxn modelId="{63445F6B-8034-4337-AC57-A1DB6740FA9D}" type="presParOf" srcId="{494AB721-F035-4DC5-A09F-C0DFB5BE047E}" destId="{6D3B246F-CE38-4F68-AE69-CF76BB79DE76}" srcOrd="3" destOrd="0" presId="urn:microsoft.com/office/officeart/2017/3/layout/DropPinTimeline"/>
    <dgm:cxn modelId="{5F438605-31F4-4159-85A5-ED56A11D9154}" type="presParOf" srcId="{494AB721-F035-4DC5-A09F-C0DFB5BE047E}" destId="{9498281E-055D-4BA3-8137-75DF24C8C173}" srcOrd="4" destOrd="0" presId="urn:microsoft.com/office/officeart/2017/3/layout/DropPinTimeline"/>
    <dgm:cxn modelId="{2AEE0EFD-FDFD-43C6-A30C-0D51A647519D}" type="presParOf" srcId="{494AB721-F035-4DC5-A09F-C0DFB5BE047E}" destId="{F0305C34-70AD-4A7D-B78B-83E40B0584C2}" srcOrd="5" destOrd="0" presId="urn:microsoft.com/office/officeart/2017/3/layout/DropPinTimeline"/>
    <dgm:cxn modelId="{0EB873CE-24A3-48DE-8104-D1A5EB4193D6}" type="presParOf" srcId="{31A75721-8F30-4538-B526-F07A59636DE6}" destId="{C3BCDC6A-B464-4678-A028-33A5BF9E6AE2}" srcOrd="13" destOrd="0" presId="urn:microsoft.com/office/officeart/2017/3/layout/DropPinTimeline"/>
    <dgm:cxn modelId="{D46CD4EA-267C-4D55-B342-79BB01A45750}" type="presParOf" srcId="{31A75721-8F30-4538-B526-F07A59636DE6}" destId="{4B6DDD67-2041-42F6-9012-4FDA1A3FD602}" srcOrd="14" destOrd="0" presId="urn:microsoft.com/office/officeart/2017/3/layout/DropPinTimeline"/>
    <dgm:cxn modelId="{B5408E3B-1A48-41F4-B64D-A15A7A103D7B}" type="presParOf" srcId="{4B6DDD67-2041-42F6-9012-4FDA1A3FD602}" destId="{07FED887-13FD-40ED-A64D-D5D98C9F3553}" srcOrd="0" destOrd="0" presId="urn:microsoft.com/office/officeart/2017/3/layout/DropPinTimeline"/>
    <dgm:cxn modelId="{078922B8-F915-41A7-A2F5-43B216EB3D32}" type="presParOf" srcId="{4B6DDD67-2041-42F6-9012-4FDA1A3FD602}" destId="{A81146CE-3DB6-4851-B604-DDB960D2F544}" srcOrd="1" destOrd="0" presId="urn:microsoft.com/office/officeart/2017/3/layout/DropPinTimeline"/>
    <dgm:cxn modelId="{14688593-A3A8-4256-8ABC-B1378C5F9B96}" type="presParOf" srcId="{A81146CE-3DB6-4851-B604-DDB960D2F544}" destId="{0475C009-C285-4FC8-89CD-842D873C19E9}" srcOrd="0" destOrd="0" presId="urn:microsoft.com/office/officeart/2017/3/layout/DropPinTimeline"/>
    <dgm:cxn modelId="{B32AC916-0C12-4F5A-95C9-62DE783D0667}" type="presParOf" srcId="{A81146CE-3DB6-4851-B604-DDB960D2F544}" destId="{A1300D67-9871-450D-A7D6-5D3A3C1905E4}" srcOrd="1" destOrd="0" presId="urn:microsoft.com/office/officeart/2017/3/layout/DropPinTimeline"/>
    <dgm:cxn modelId="{5798BC85-63A8-43B1-95DD-CC057BA11B75}" type="presParOf" srcId="{4B6DDD67-2041-42F6-9012-4FDA1A3FD602}" destId="{CFC839C3-99C9-4646-B20F-115FC9793E49}" srcOrd="2" destOrd="0" presId="urn:microsoft.com/office/officeart/2017/3/layout/DropPinTimeline"/>
    <dgm:cxn modelId="{E2C65D48-71DC-47A8-A355-333AF3A6F7DB}" type="presParOf" srcId="{4B6DDD67-2041-42F6-9012-4FDA1A3FD602}" destId="{190ADB9A-4A9B-4F98-ADA9-7FDC8A4C0239}" srcOrd="3" destOrd="0" presId="urn:microsoft.com/office/officeart/2017/3/layout/DropPinTimeline"/>
    <dgm:cxn modelId="{D0D871AF-D7BB-4324-9AD5-56DDB1EDB3C9}" type="presParOf" srcId="{4B6DDD67-2041-42F6-9012-4FDA1A3FD602}" destId="{E44939D5-350C-4DCD-91A7-02BBF87C40A9}" srcOrd="4" destOrd="0" presId="urn:microsoft.com/office/officeart/2017/3/layout/DropPinTimeline"/>
    <dgm:cxn modelId="{EDF85975-8D0A-41FE-8168-0BFD229E8AEE}" type="presParOf" srcId="{4B6DDD67-2041-42F6-9012-4FDA1A3FD602}" destId="{4B670CBE-E241-4859-9AE8-B580D2A76A4A}" srcOrd="5" destOrd="0" presId="urn:microsoft.com/office/officeart/2017/3/layout/DropPinTimeline"/>
    <dgm:cxn modelId="{7D1BA1FC-BD1A-4E0E-ADEB-FD144F2B8743}" type="presParOf" srcId="{31A75721-8F30-4538-B526-F07A59636DE6}" destId="{FF587C4F-31FB-427F-9A51-CF9F4DA29181}" srcOrd="15" destOrd="0" presId="urn:microsoft.com/office/officeart/2017/3/layout/DropPinTimeline"/>
    <dgm:cxn modelId="{5B2A6D99-2B63-4636-A1E2-74F09F0C2AF8}" type="presParOf" srcId="{31A75721-8F30-4538-B526-F07A59636DE6}" destId="{E69A960A-3547-4C09-AAB8-46F9CAA70BA2}" srcOrd="16" destOrd="0" presId="urn:microsoft.com/office/officeart/2017/3/layout/DropPinTimeline"/>
    <dgm:cxn modelId="{0DBC033C-4D77-4000-8251-8C3057FF09FC}" type="presParOf" srcId="{E69A960A-3547-4C09-AAB8-46F9CAA70BA2}" destId="{928DB2A6-4F0B-4067-8980-53AA2B9AAACF}" srcOrd="0" destOrd="0" presId="urn:microsoft.com/office/officeart/2017/3/layout/DropPinTimeline"/>
    <dgm:cxn modelId="{7CDF3737-69D3-4FED-990A-733B6FEFB775}" type="presParOf" srcId="{E69A960A-3547-4C09-AAB8-46F9CAA70BA2}" destId="{85E92C77-A975-4875-BA84-969DE0D2393C}" srcOrd="1" destOrd="0" presId="urn:microsoft.com/office/officeart/2017/3/layout/DropPinTimeline"/>
    <dgm:cxn modelId="{6DB67D3F-DC07-4736-9140-903E5FE3611B}" type="presParOf" srcId="{85E92C77-A975-4875-BA84-969DE0D2393C}" destId="{56C5839A-1B30-49CC-AF80-0A0427F6D754}" srcOrd="0" destOrd="0" presId="urn:microsoft.com/office/officeart/2017/3/layout/DropPinTimeline"/>
    <dgm:cxn modelId="{C50CE61E-673D-4DBC-A579-950BBDF52FD4}" type="presParOf" srcId="{85E92C77-A975-4875-BA84-969DE0D2393C}" destId="{3F35832E-A824-4EE1-8072-0C30F4D72E5C}" srcOrd="1" destOrd="0" presId="urn:microsoft.com/office/officeart/2017/3/layout/DropPinTimeline"/>
    <dgm:cxn modelId="{FE3F3F4C-37FF-4E17-83FE-CF5849B76557}" type="presParOf" srcId="{E69A960A-3547-4C09-AAB8-46F9CAA70BA2}" destId="{6EB809FA-E0FD-4549-88F2-052EC04AA2B6}" srcOrd="2" destOrd="0" presId="urn:microsoft.com/office/officeart/2017/3/layout/DropPinTimeline"/>
    <dgm:cxn modelId="{27CFC729-FA82-4767-830B-E99A73A4FBAA}" type="presParOf" srcId="{E69A960A-3547-4C09-AAB8-46F9CAA70BA2}" destId="{CE52E3BD-4767-48AA-82A1-62C342549FE6}" srcOrd="3" destOrd="0" presId="urn:microsoft.com/office/officeart/2017/3/layout/DropPinTimeline"/>
    <dgm:cxn modelId="{880F893C-B89F-4FC9-BB67-2C8E5D16A3C7}" type="presParOf" srcId="{E69A960A-3547-4C09-AAB8-46F9CAA70BA2}" destId="{2BC3764C-87FD-45EB-A96A-2F630DFEF3F8}" srcOrd="4" destOrd="0" presId="urn:microsoft.com/office/officeart/2017/3/layout/DropPinTimeline"/>
    <dgm:cxn modelId="{8AA0FAED-1445-41AC-B75D-E82C49CC55DD}" type="presParOf" srcId="{E69A960A-3547-4C09-AAB8-46F9CAA70BA2}" destId="{0778FE9E-73F2-4483-A647-F75BFF44E735}" srcOrd="5" destOrd="0" presId="urn:microsoft.com/office/officeart/2017/3/layout/DropPinTimeline"/>
    <dgm:cxn modelId="{AE0C95CE-F34F-49FA-AA84-2971479DE517}" type="presParOf" srcId="{31A75721-8F30-4538-B526-F07A59636DE6}" destId="{05BA0E07-F22C-4D94-8EA1-C6B3A661E64C}" srcOrd="17" destOrd="0" presId="urn:microsoft.com/office/officeart/2017/3/layout/DropPinTimeline"/>
    <dgm:cxn modelId="{065D607E-667C-442F-9422-01DA6157213C}" type="presParOf" srcId="{31A75721-8F30-4538-B526-F07A59636DE6}" destId="{E2CBDC2C-65A5-4F60-A7A5-362A43EE74CF}" srcOrd="18" destOrd="0" presId="urn:microsoft.com/office/officeart/2017/3/layout/DropPinTimeline"/>
    <dgm:cxn modelId="{5CC94EEC-4694-423D-A456-68B8939E72A3}" type="presParOf" srcId="{E2CBDC2C-65A5-4F60-A7A5-362A43EE74CF}" destId="{61CE4FAE-F24C-42E3-830E-76984BD44086}" srcOrd="0" destOrd="0" presId="urn:microsoft.com/office/officeart/2017/3/layout/DropPinTimeline"/>
    <dgm:cxn modelId="{8C6148AE-0ECE-4622-9F28-D435BB6CE232}" type="presParOf" srcId="{E2CBDC2C-65A5-4F60-A7A5-362A43EE74CF}" destId="{15F48D66-C1E7-48D5-955D-1ACA6DF53EFD}" srcOrd="1" destOrd="0" presId="urn:microsoft.com/office/officeart/2017/3/layout/DropPinTimeline"/>
    <dgm:cxn modelId="{A337BA6B-6EFA-4801-86DB-7847E6277051}" type="presParOf" srcId="{15F48D66-C1E7-48D5-955D-1ACA6DF53EFD}" destId="{3D9C44EF-0333-4412-B988-21586590B773}" srcOrd="0" destOrd="0" presId="urn:microsoft.com/office/officeart/2017/3/layout/DropPinTimeline"/>
    <dgm:cxn modelId="{735855D6-59B8-47A8-A480-61A6257B746A}" type="presParOf" srcId="{15F48D66-C1E7-48D5-955D-1ACA6DF53EFD}" destId="{9F1A9762-3D85-4A22-93D0-C8C0AB0B4231}" srcOrd="1" destOrd="0" presId="urn:microsoft.com/office/officeart/2017/3/layout/DropPinTimeline"/>
    <dgm:cxn modelId="{FD588007-73B7-4C23-8C96-F41F882561C7}" type="presParOf" srcId="{E2CBDC2C-65A5-4F60-A7A5-362A43EE74CF}" destId="{657942D8-3CBA-4321-BEE5-129CE041654D}" srcOrd="2" destOrd="0" presId="urn:microsoft.com/office/officeart/2017/3/layout/DropPinTimeline"/>
    <dgm:cxn modelId="{A2789846-0EC1-47AE-88E2-EF0CFF94038F}" type="presParOf" srcId="{E2CBDC2C-65A5-4F60-A7A5-362A43EE74CF}" destId="{2AB25E1C-B34B-4327-850D-20667ED0DE03}" srcOrd="3" destOrd="0" presId="urn:microsoft.com/office/officeart/2017/3/layout/DropPinTimeline"/>
    <dgm:cxn modelId="{A0B57E5A-75F1-4B6B-B2FE-F8570DE5A297}" type="presParOf" srcId="{E2CBDC2C-65A5-4F60-A7A5-362A43EE74CF}" destId="{375921FB-A509-4259-A640-E72C5A87F347}" srcOrd="4" destOrd="0" presId="urn:microsoft.com/office/officeart/2017/3/layout/DropPinTimeline"/>
    <dgm:cxn modelId="{48D662E0-C7B3-46A5-85E2-E09E55EEDBD9}" type="presParOf" srcId="{E2CBDC2C-65A5-4F60-A7A5-362A43EE74CF}" destId="{324BA1F5-C6BE-4790-91AF-C1B86EF7CE16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5A22CA-B1CC-4082-B7BF-73C5130CC049}">
      <dsp:nvSpPr>
        <dsp:cNvPr id="0" name=""/>
        <dsp:cNvSpPr/>
      </dsp:nvSpPr>
      <dsp:spPr>
        <a:xfrm>
          <a:off x="0" y="2416398"/>
          <a:ext cx="793123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6A463-9140-4CFD-851F-E6C382EB1D1C}">
      <dsp:nvSpPr>
        <dsp:cNvPr id="0" name=""/>
        <dsp:cNvSpPr/>
      </dsp:nvSpPr>
      <dsp:spPr>
        <a:xfrm rot="8100000">
          <a:off x="65091" y="583625"/>
          <a:ext cx="301918" cy="3019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6901C-0B4A-4C60-8A37-09147191C193}">
      <dsp:nvSpPr>
        <dsp:cNvPr id="0" name=""/>
        <dsp:cNvSpPr/>
      </dsp:nvSpPr>
      <dsp:spPr>
        <a:xfrm>
          <a:off x="98631" y="617166"/>
          <a:ext cx="234837" cy="2348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91305-1673-4D98-8028-9E9BB690781C}">
      <dsp:nvSpPr>
        <dsp:cNvPr id="0" name=""/>
        <dsp:cNvSpPr/>
      </dsp:nvSpPr>
      <dsp:spPr>
        <a:xfrm>
          <a:off x="429538" y="985890"/>
          <a:ext cx="1020891" cy="143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0F0302020204030204"/>
            </a:rPr>
            <a:t> Radio broadcast [1]</a:t>
          </a:r>
          <a:endParaRPr lang="en-US" sz="1200" kern="1200"/>
        </a:p>
      </dsp:txBody>
      <dsp:txXfrm>
        <a:off x="429538" y="985890"/>
        <a:ext cx="1020891" cy="1430507"/>
      </dsp:txXfrm>
    </dsp:sp>
    <dsp:sp modelId="{61B4864A-9438-462F-AF3B-E370B753074D}">
      <dsp:nvSpPr>
        <dsp:cNvPr id="0" name=""/>
        <dsp:cNvSpPr/>
      </dsp:nvSpPr>
      <dsp:spPr>
        <a:xfrm>
          <a:off x="429538" y="483279"/>
          <a:ext cx="1020891" cy="50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latin typeface="Aptos Display" panose="020F0302020204030204"/>
            </a:rPr>
            <a:t> 1920</a:t>
          </a:r>
          <a:endParaRPr lang="en-US" sz="1600" kern="1200"/>
        </a:p>
      </dsp:txBody>
      <dsp:txXfrm>
        <a:off x="429538" y="483279"/>
        <a:ext cx="1020891" cy="502610"/>
      </dsp:txXfrm>
    </dsp:sp>
    <dsp:sp modelId="{8496EE30-E6CD-4839-A030-6E99A07C127C}">
      <dsp:nvSpPr>
        <dsp:cNvPr id="0" name=""/>
        <dsp:cNvSpPr/>
      </dsp:nvSpPr>
      <dsp:spPr>
        <a:xfrm>
          <a:off x="216050" y="985890"/>
          <a:ext cx="0" cy="1430507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F3B6A5-B537-454D-B400-AB55FEE19569}">
      <dsp:nvSpPr>
        <dsp:cNvPr id="0" name=""/>
        <dsp:cNvSpPr/>
      </dsp:nvSpPr>
      <dsp:spPr>
        <a:xfrm>
          <a:off x="215439" y="2371163"/>
          <a:ext cx="76855" cy="90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23AA0B-D738-4DE0-8D8A-8E2378F3AEDA}">
      <dsp:nvSpPr>
        <dsp:cNvPr id="0" name=""/>
        <dsp:cNvSpPr/>
      </dsp:nvSpPr>
      <dsp:spPr>
        <a:xfrm rot="18900000">
          <a:off x="784896" y="3947251"/>
          <a:ext cx="301918" cy="3019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EB3625-6ABE-4C7B-B6F1-28732135501E}">
      <dsp:nvSpPr>
        <dsp:cNvPr id="0" name=""/>
        <dsp:cNvSpPr/>
      </dsp:nvSpPr>
      <dsp:spPr>
        <a:xfrm>
          <a:off x="818436" y="3980792"/>
          <a:ext cx="234837" cy="2348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C5202B-5738-4FB4-BBA4-DF4C887DD5B8}">
      <dsp:nvSpPr>
        <dsp:cNvPr id="0" name=""/>
        <dsp:cNvSpPr/>
      </dsp:nvSpPr>
      <dsp:spPr>
        <a:xfrm>
          <a:off x="1149343" y="2416398"/>
          <a:ext cx="1020891" cy="143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0F0302020204030204"/>
            </a:rPr>
            <a:t> TV broadcast USA [2]</a:t>
          </a:r>
          <a:endParaRPr lang="en-US" sz="1200" kern="1200"/>
        </a:p>
      </dsp:txBody>
      <dsp:txXfrm>
        <a:off x="1149343" y="2416398"/>
        <a:ext cx="1020891" cy="1430507"/>
      </dsp:txXfrm>
    </dsp:sp>
    <dsp:sp modelId="{FEC2AE7C-A93E-4B15-901B-2CB75D804836}">
      <dsp:nvSpPr>
        <dsp:cNvPr id="0" name=""/>
        <dsp:cNvSpPr/>
      </dsp:nvSpPr>
      <dsp:spPr>
        <a:xfrm>
          <a:off x="1149343" y="3846905"/>
          <a:ext cx="1020891" cy="50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latin typeface="Aptos Display" panose="020F0302020204030204"/>
            </a:rPr>
            <a:t> 1951</a:t>
          </a:r>
          <a:endParaRPr lang="en-US" sz="1600" kern="1200"/>
        </a:p>
      </dsp:txBody>
      <dsp:txXfrm>
        <a:off x="1149343" y="3846905"/>
        <a:ext cx="1020891" cy="502610"/>
      </dsp:txXfrm>
    </dsp:sp>
    <dsp:sp modelId="{7104BF2A-FFE4-46DD-8B93-F4C315ACF66F}">
      <dsp:nvSpPr>
        <dsp:cNvPr id="0" name=""/>
        <dsp:cNvSpPr/>
      </dsp:nvSpPr>
      <dsp:spPr>
        <a:xfrm>
          <a:off x="935855" y="2416398"/>
          <a:ext cx="0" cy="1430507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2CD15E-BE30-401C-8F30-80983A3D404C}">
      <dsp:nvSpPr>
        <dsp:cNvPr id="0" name=""/>
        <dsp:cNvSpPr/>
      </dsp:nvSpPr>
      <dsp:spPr>
        <a:xfrm>
          <a:off x="935244" y="2371163"/>
          <a:ext cx="76855" cy="90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0BD43F-B449-4029-A729-8E784BCD45A9}">
      <dsp:nvSpPr>
        <dsp:cNvPr id="0" name=""/>
        <dsp:cNvSpPr/>
      </dsp:nvSpPr>
      <dsp:spPr>
        <a:xfrm rot="8100000">
          <a:off x="1504701" y="583625"/>
          <a:ext cx="301918" cy="3019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B5EAA-6C86-4621-BFC0-11E3FAD51C1F}">
      <dsp:nvSpPr>
        <dsp:cNvPr id="0" name=""/>
        <dsp:cNvSpPr/>
      </dsp:nvSpPr>
      <dsp:spPr>
        <a:xfrm>
          <a:off x="1538242" y="617166"/>
          <a:ext cx="234837" cy="2348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568422-4EAB-4319-A078-0268912CDFEC}">
      <dsp:nvSpPr>
        <dsp:cNvPr id="0" name=""/>
        <dsp:cNvSpPr/>
      </dsp:nvSpPr>
      <dsp:spPr>
        <a:xfrm>
          <a:off x="1869149" y="985890"/>
          <a:ext cx="1020891" cy="143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Aptos Display" panose="020F0302020204030204"/>
            </a:rPr>
            <a:t> TV broadcast UK [2]</a:t>
          </a:r>
          <a:endParaRPr lang="en-US" sz="1200" kern="120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Aptos Display" panose="020F0302020204030204"/>
            </a:rPr>
            <a:t> Calculators [3]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Aptos Display" panose="020F0302020204030204"/>
            </a:rPr>
            <a:t> Gamification [4]</a:t>
          </a:r>
        </a:p>
      </dsp:txBody>
      <dsp:txXfrm>
        <a:off x="1869149" y="985890"/>
        <a:ext cx="1020891" cy="1430507"/>
      </dsp:txXfrm>
    </dsp:sp>
    <dsp:sp modelId="{E5544D67-531D-4825-8B14-FBFF01692C89}">
      <dsp:nvSpPr>
        <dsp:cNvPr id="0" name=""/>
        <dsp:cNvSpPr/>
      </dsp:nvSpPr>
      <dsp:spPr>
        <a:xfrm>
          <a:off x="1869149" y="483279"/>
          <a:ext cx="1020891" cy="50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>
              <a:latin typeface="Aptos Display" panose="020F0302020204030204"/>
            </a:rPr>
            <a:t> 1970s</a:t>
          </a:r>
          <a:endParaRPr lang="en-US" sz="1600" kern="1200"/>
        </a:p>
      </dsp:txBody>
      <dsp:txXfrm>
        <a:off x="1869149" y="483279"/>
        <a:ext cx="1020891" cy="502610"/>
      </dsp:txXfrm>
    </dsp:sp>
    <dsp:sp modelId="{30AE6B2B-C969-4956-88EF-7227D45AFF1C}">
      <dsp:nvSpPr>
        <dsp:cNvPr id="0" name=""/>
        <dsp:cNvSpPr/>
      </dsp:nvSpPr>
      <dsp:spPr>
        <a:xfrm>
          <a:off x="1655660" y="985890"/>
          <a:ext cx="0" cy="1430507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870EF-24B3-4CEF-87FE-CE20F47F1974}">
      <dsp:nvSpPr>
        <dsp:cNvPr id="0" name=""/>
        <dsp:cNvSpPr/>
      </dsp:nvSpPr>
      <dsp:spPr>
        <a:xfrm>
          <a:off x="1655049" y="2371163"/>
          <a:ext cx="76855" cy="90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AE24FA-B229-46F5-A665-B03E3FFF1FB9}">
      <dsp:nvSpPr>
        <dsp:cNvPr id="0" name=""/>
        <dsp:cNvSpPr/>
      </dsp:nvSpPr>
      <dsp:spPr>
        <a:xfrm rot="18900000">
          <a:off x="2224506" y="3947251"/>
          <a:ext cx="301918" cy="3019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93476A-272C-41B4-B6A0-8FD45FCD0A82}">
      <dsp:nvSpPr>
        <dsp:cNvPr id="0" name=""/>
        <dsp:cNvSpPr/>
      </dsp:nvSpPr>
      <dsp:spPr>
        <a:xfrm>
          <a:off x="2258047" y="3980792"/>
          <a:ext cx="234837" cy="2348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CB64B5-11DC-48EC-8A70-DBAF51EFEB75}">
      <dsp:nvSpPr>
        <dsp:cNvPr id="0" name=""/>
        <dsp:cNvSpPr/>
      </dsp:nvSpPr>
      <dsp:spPr>
        <a:xfrm>
          <a:off x="2588954" y="2416398"/>
          <a:ext cx="1020891" cy="143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Aptos Display" panose="020F0302020204030204"/>
            </a:rPr>
            <a:t> Mainframes and PCs, mostly for school adm., later for education</a:t>
          </a:r>
        </a:p>
      </dsp:txBody>
      <dsp:txXfrm>
        <a:off x="2588954" y="2416398"/>
        <a:ext cx="1020891" cy="1430507"/>
      </dsp:txXfrm>
    </dsp:sp>
    <dsp:sp modelId="{32A9E191-73D5-4FE0-B103-312CE6B3695C}">
      <dsp:nvSpPr>
        <dsp:cNvPr id="0" name=""/>
        <dsp:cNvSpPr/>
      </dsp:nvSpPr>
      <dsp:spPr>
        <a:xfrm>
          <a:off x="2588954" y="3846905"/>
          <a:ext cx="1020891" cy="50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>
              <a:latin typeface="Aptos Display" panose="020F0302020204030204"/>
            </a:rPr>
            <a:t> </a:t>
          </a:r>
          <a:r>
            <a:rPr lang="en-US" sz="1600" b="1" kern="1200">
              <a:latin typeface="Aptos Display" panose="020F0302020204030204"/>
            </a:rPr>
            <a:t>1980s</a:t>
          </a:r>
        </a:p>
      </dsp:txBody>
      <dsp:txXfrm>
        <a:off x="2588954" y="3846905"/>
        <a:ext cx="1020891" cy="502610"/>
      </dsp:txXfrm>
    </dsp:sp>
    <dsp:sp modelId="{85BCB4B1-0BF6-4CAD-951D-5CF5026126C1}">
      <dsp:nvSpPr>
        <dsp:cNvPr id="0" name=""/>
        <dsp:cNvSpPr/>
      </dsp:nvSpPr>
      <dsp:spPr>
        <a:xfrm>
          <a:off x="2375465" y="2416398"/>
          <a:ext cx="0" cy="1430507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BB488-F26E-4086-857F-ECE6D60F7224}">
      <dsp:nvSpPr>
        <dsp:cNvPr id="0" name=""/>
        <dsp:cNvSpPr/>
      </dsp:nvSpPr>
      <dsp:spPr>
        <a:xfrm>
          <a:off x="2374854" y="2371163"/>
          <a:ext cx="76855" cy="90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23319-1646-415F-9938-80BC65CDD4ED}">
      <dsp:nvSpPr>
        <dsp:cNvPr id="0" name=""/>
        <dsp:cNvSpPr/>
      </dsp:nvSpPr>
      <dsp:spPr>
        <a:xfrm rot="8100000">
          <a:off x="2944311" y="583625"/>
          <a:ext cx="301918" cy="3019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6A4C35-44DF-4F86-B875-20E175EA313B}">
      <dsp:nvSpPr>
        <dsp:cNvPr id="0" name=""/>
        <dsp:cNvSpPr/>
      </dsp:nvSpPr>
      <dsp:spPr>
        <a:xfrm>
          <a:off x="2977852" y="617166"/>
          <a:ext cx="234837" cy="2348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79673B-4E6B-4D8C-B105-7DD00449D8C8}">
      <dsp:nvSpPr>
        <dsp:cNvPr id="0" name=""/>
        <dsp:cNvSpPr/>
      </dsp:nvSpPr>
      <dsp:spPr>
        <a:xfrm>
          <a:off x="3308759" y="985890"/>
          <a:ext cx="1020891" cy="143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Aptos Display" panose="020F0302020204030204"/>
            </a:rPr>
            <a:t> IntelliSense (code completion)</a:t>
          </a:r>
        </a:p>
      </dsp:txBody>
      <dsp:txXfrm>
        <a:off x="3308759" y="985890"/>
        <a:ext cx="1020891" cy="1430507"/>
      </dsp:txXfrm>
    </dsp:sp>
    <dsp:sp modelId="{C09B43AA-47B9-47D8-813F-9D4E33BD6158}">
      <dsp:nvSpPr>
        <dsp:cNvPr id="0" name=""/>
        <dsp:cNvSpPr/>
      </dsp:nvSpPr>
      <dsp:spPr>
        <a:xfrm>
          <a:off x="3308759" y="483279"/>
          <a:ext cx="1020891" cy="50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>
              <a:latin typeface="Aptos Display" panose="020F0302020204030204"/>
            </a:rPr>
            <a:t> </a:t>
          </a:r>
          <a:r>
            <a:rPr lang="en-US" sz="1600" b="1" kern="1200">
              <a:latin typeface="Aptos Display" panose="020F0302020204030204"/>
            </a:rPr>
            <a:t>1996</a:t>
          </a:r>
        </a:p>
      </dsp:txBody>
      <dsp:txXfrm>
        <a:off x="3308759" y="483279"/>
        <a:ext cx="1020891" cy="502610"/>
      </dsp:txXfrm>
    </dsp:sp>
    <dsp:sp modelId="{D94FDDB1-A972-4E9C-AB73-9381F0B65DC0}">
      <dsp:nvSpPr>
        <dsp:cNvPr id="0" name=""/>
        <dsp:cNvSpPr/>
      </dsp:nvSpPr>
      <dsp:spPr>
        <a:xfrm>
          <a:off x="3095270" y="985890"/>
          <a:ext cx="0" cy="1430507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E6D41A-8F90-43DE-8A16-AEAEDB7CAA35}">
      <dsp:nvSpPr>
        <dsp:cNvPr id="0" name=""/>
        <dsp:cNvSpPr/>
      </dsp:nvSpPr>
      <dsp:spPr>
        <a:xfrm>
          <a:off x="3094659" y="2371163"/>
          <a:ext cx="76855" cy="90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D9709-E877-4B5C-AFBF-6E03E6F7A087}">
      <dsp:nvSpPr>
        <dsp:cNvPr id="0" name=""/>
        <dsp:cNvSpPr/>
      </dsp:nvSpPr>
      <dsp:spPr>
        <a:xfrm rot="18900000">
          <a:off x="3664116" y="3947251"/>
          <a:ext cx="301918" cy="3019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DF207F-64F4-4EEE-8F09-DC1E5EE61ECD}">
      <dsp:nvSpPr>
        <dsp:cNvPr id="0" name=""/>
        <dsp:cNvSpPr/>
      </dsp:nvSpPr>
      <dsp:spPr>
        <a:xfrm>
          <a:off x="3697657" y="3980792"/>
          <a:ext cx="234837" cy="2348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896760-AE60-4930-80DF-BBE19BCECF53}">
      <dsp:nvSpPr>
        <dsp:cNvPr id="0" name=""/>
        <dsp:cNvSpPr/>
      </dsp:nvSpPr>
      <dsp:spPr>
        <a:xfrm>
          <a:off x="4028564" y="2416398"/>
          <a:ext cx="1020891" cy="143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Aptos Display" panose="020F0302020204030204"/>
            </a:rPr>
            <a:t> Moodle [5]</a:t>
          </a:r>
        </a:p>
      </dsp:txBody>
      <dsp:txXfrm>
        <a:off x="4028564" y="2416398"/>
        <a:ext cx="1020891" cy="1430507"/>
      </dsp:txXfrm>
    </dsp:sp>
    <dsp:sp modelId="{AF5A6114-6FF5-403F-93D7-CC0977AD4D7A}">
      <dsp:nvSpPr>
        <dsp:cNvPr id="0" name=""/>
        <dsp:cNvSpPr/>
      </dsp:nvSpPr>
      <dsp:spPr>
        <a:xfrm>
          <a:off x="4028564" y="3846905"/>
          <a:ext cx="1020891" cy="50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>
              <a:latin typeface="Aptos Display" panose="020F0302020204030204"/>
            </a:rPr>
            <a:t> </a:t>
          </a:r>
          <a:r>
            <a:rPr lang="en-US" sz="1600" b="1" kern="1200">
              <a:latin typeface="Aptos Display" panose="020F0302020204030204"/>
            </a:rPr>
            <a:t>2001</a:t>
          </a:r>
          <a:endParaRPr lang="en-US" sz="1600" b="1" kern="1200"/>
        </a:p>
      </dsp:txBody>
      <dsp:txXfrm>
        <a:off x="4028564" y="3846905"/>
        <a:ext cx="1020891" cy="502610"/>
      </dsp:txXfrm>
    </dsp:sp>
    <dsp:sp modelId="{8B749BEF-8173-44E6-BCAC-451C5DF8A7A3}">
      <dsp:nvSpPr>
        <dsp:cNvPr id="0" name=""/>
        <dsp:cNvSpPr/>
      </dsp:nvSpPr>
      <dsp:spPr>
        <a:xfrm>
          <a:off x="3815075" y="2416398"/>
          <a:ext cx="0" cy="1430507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ECD2C2-30BF-4B7A-B475-527D7E73ADE6}">
      <dsp:nvSpPr>
        <dsp:cNvPr id="0" name=""/>
        <dsp:cNvSpPr/>
      </dsp:nvSpPr>
      <dsp:spPr>
        <a:xfrm>
          <a:off x="3814465" y="2371163"/>
          <a:ext cx="76855" cy="90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39E57F-0058-4774-B06E-DA3DFA1B77C7}">
      <dsp:nvSpPr>
        <dsp:cNvPr id="0" name=""/>
        <dsp:cNvSpPr/>
      </dsp:nvSpPr>
      <dsp:spPr>
        <a:xfrm rot="8100000">
          <a:off x="4383921" y="583625"/>
          <a:ext cx="301918" cy="3019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9C607-0ECB-459F-A0CE-B7A77D5EBA2F}">
      <dsp:nvSpPr>
        <dsp:cNvPr id="0" name=""/>
        <dsp:cNvSpPr/>
      </dsp:nvSpPr>
      <dsp:spPr>
        <a:xfrm>
          <a:off x="4417462" y="617166"/>
          <a:ext cx="234837" cy="2348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9247B-0F93-4A29-A2FE-F3C7766D7E7F}">
      <dsp:nvSpPr>
        <dsp:cNvPr id="0" name=""/>
        <dsp:cNvSpPr/>
      </dsp:nvSpPr>
      <dsp:spPr>
        <a:xfrm>
          <a:off x="4748369" y="985890"/>
          <a:ext cx="1020891" cy="143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Aptos Display" panose="020F0302020204030204"/>
            </a:rPr>
            <a:t> Reddit [6]</a:t>
          </a:r>
        </a:p>
      </dsp:txBody>
      <dsp:txXfrm>
        <a:off x="4748369" y="985890"/>
        <a:ext cx="1020891" cy="1430507"/>
      </dsp:txXfrm>
    </dsp:sp>
    <dsp:sp modelId="{6D3B246F-CE38-4F68-AE69-CF76BB79DE76}">
      <dsp:nvSpPr>
        <dsp:cNvPr id="0" name=""/>
        <dsp:cNvSpPr/>
      </dsp:nvSpPr>
      <dsp:spPr>
        <a:xfrm>
          <a:off x="4748369" y="483279"/>
          <a:ext cx="1020891" cy="50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>
              <a:latin typeface="Aptos Display" panose="020F0302020204030204"/>
            </a:rPr>
            <a:t> </a:t>
          </a:r>
          <a:r>
            <a:rPr lang="en-US" sz="1600" b="1" kern="1200">
              <a:latin typeface="Aptos Display" panose="020F0302020204030204"/>
            </a:rPr>
            <a:t>2005</a:t>
          </a:r>
        </a:p>
      </dsp:txBody>
      <dsp:txXfrm>
        <a:off x="4748369" y="483279"/>
        <a:ext cx="1020891" cy="502610"/>
      </dsp:txXfrm>
    </dsp:sp>
    <dsp:sp modelId="{9498281E-055D-4BA3-8137-75DF24C8C173}">
      <dsp:nvSpPr>
        <dsp:cNvPr id="0" name=""/>
        <dsp:cNvSpPr/>
      </dsp:nvSpPr>
      <dsp:spPr>
        <a:xfrm>
          <a:off x="4534881" y="985890"/>
          <a:ext cx="0" cy="1430507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BCEB01-593F-4355-A589-4C6E6109DF2A}">
      <dsp:nvSpPr>
        <dsp:cNvPr id="0" name=""/>
        <dsp:cNvSpPr/>
      </dsp:nvSpPr>
      <dsp:spPr>
        <a:xfrm>
          <a:off x="4534270" y="2371163"/>
          <a:ext cx="76855" cy="90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75C009-C285-4FC8-89CD-842D873C19E9}">
      <dsp:nvSpPr>
        <dsp:cNvPr id="0" name=""/>
        <dsp:cNvSpPr/>
      </dsp:nvSpPr>
      <dsp:spPr>
        <a:xfrm rot="18900000">
          <a:off x="5103727" y="3947251"/>
          <a:ext cx="301918" cy="3019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300D67-9871-450D-A7D6-5D3A3C1905E4}">
      <dsp:nvSpPr>
        <dsp:cNvPr id="0" name=""/>
        <dsp:cNvSpPr/>
      </dsp:nvSpPr>
      <dsp:spPr>
        <a:xfrm>
          <a:off x="5137267" y="3980792"/>
          <a:ext cx="234837" cy="2348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839C3-99C9-4646-B20F-115FC9793E49}">
      <dsp:nvSpPr>
        <dsp:cNvPr id="0" name=""/>
        <dsp:cNvSpPr/>
      </dsp:nvSpPr>
      <dsp:spPr>
        <a:xfrm>
          <a:off x="5468174" y="2416398"/>
          <a:ext cx="1020891" cy="143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0" bIns="76200" numCol="1" spcCol="1270" anchor="b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Aptos Display" panose="020F0302020204030204"/>
            </a:rPr>
            <a:t> StackOverflow [7]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Aptos Display" panose="020F0302020204030204"/>
            </a:rPr>
            <a:t> MOOCs</a:t>
          </a:r>
        </a:p>
      </dsp:txBody>
      <dsp:txXfrm>
        <a:off x="5468174" y="2416398"/>
        <a:ext cx="1020891" cy="1430507"/>
      </dsp:txXfrm>
    </dsp:sp>
    <dsp:sp modelId="{190ADB9A-4A9B-4F98-ADA9-7FDC8A4C0239}">
      <dsp:nvSpPr>
        <dsp:cNvPr id="0" name=""/>
        <dsp:cNvSpPr/>
      </dsp:nvSpPr>
      <dsp:spPr>
        <a:xfrm>
          <a:off x="5468174" y="3846905"/>
          <a:ext cx="1020891" cy="50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>
              <a:latin typeface="Aptos Display" panose="020F0302020204030204"/>
            </a:rPr>
            <a:t> </a:t>
          </a:r>
          <a:r>
            <a:rPr lang="en-US" sz="1600" b="1" kern="1200">
              <a:latin typeface="Aptos Display" panose="020F0302020204030204"/>
            </a:rPr>
            <a:t>2008</a:t>
          </a:r>
          <a:endParaRPr lang="en-US" sz="1600" b="1" kern="1200"/>
        </a:p>
      </dsp:txBody>
      <dsp:txXfrm>
        <a:off x="5468174" y="3846905"/>
        <a:ext cx="1020891" cy="502610"/>
      </dsp:txXfrm>
    </dsp:sp>
    <dsp:sp modelId="{E44939D5-350C-4DCD-91A7-02BBF87C40A9}">
      <dsp:nvSpPr>
        <dsp:cNvPr id="0" name=""/>
        <dsp:cNvSpPr/>
      </dsp:nvSpPr>
      <dsp:spPr>
        <a:xfrm>
          <a:off x="5254686" y="2416398"/>
          <a:ext cx="0" cy="1430507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FED887-13FD-40ED-A64D-D5D98C9F3553}">
      <dsp:nvSpPr>
        <dsp:cNvPr id="0" name=""/>
        <dsp:cNvSpPr/>
      </dsp:nvSpPr>
      <dsp:spPr>
        <a:xfrm>
          <a:off x="5254075" y="2371163"/>
          <a:ext cx="76855" cy="90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5839A-1B30-49CC-AF80-0A0427F6D754}">
      <dsp:nvSpPr>
        <dsp:cNvPr id="0" name=""/>
        <dsp:cNvSpPr/>
      </dsp:nvSpPr>
      <dsp:spPr>
        <a:xfrm rot="8100000">
          <a:off x="5823532" y="583625"/>
          <a:ext cx="301918" cy="3019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5832E-A824-4EE1-8072-0C30F4D72E5C}">
      <dsp:nvSpPr>
        <dsp:cNvPr id="0" name=""/>
        <dsp:cNvSpPr/>
      </dsp:nvSpPr>
      <dsp:spPr>
        <a:xfrm>
          <a:off x="5857072" y="617166"/>
          <a:ext cx="234837" cy="2348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B809FA-E0FD-4549-88F2-052EC04AA2B6}">
      <dsp:nvSpPr>
        <dsp:cNvPr id="0" name=""/>
        <dsp:cNvSpPr/>
      </dsp:nvSpPr>
      <dsp:spPr>
        <a:xfrm>
          <a:off x="6187979" y="985890"/>
          <a:ext cx="1020891" cy="143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76200" rIns="76200" bIns="1143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kern="1200">
              <a:latin typeface="Aptos Display" panose="020F0302020204030204"/>
            </a:rPr>
            <a:t> </a:t>
          </a:r>
          <a:r>
            <a:rPr lang="en-US" sz="1200" b="0" kern="1200">
              <a:solidFill>
                <a:srgbClr val="000000"/>
              </a:solidFill>
            </a:rPr>
            <a:t>Chatbots became popular [8</a:t>
          </a:r>
          <a:r>
            <a:rPr lang="en-US" sz="1200" b="0" kern="1200">
              <a:latin typeface="Aptos Display" panose="020F0302020204030204"/>
            </a:rPr>
            <a:t>]   </a:t>
          </a:r>
          <a:endParaRPr lang="en-US" sz="1200" b="0" kern="1200">
            <a:solidFill>
              <a:srgbClr val="000000"/>
            </a:solidFill>
          </a:endParaRPr>
        </a:p>
      </dsp:txBody>
      <dsp:txXfrm>
        <a:off x="6187979" y="985890"/>
        <a:ext cx="1020891" cy="1430507"/>
      </dsp:txXfrm>
    </dsp:sp>
    <dsp:sp modelId="{CE52E3BD-4767-48AA-82A1-62C342549FE6}">
      <dsp:nvSpPr>
        <dsp:cNvPr id="0" name=""/>
        <dsp:cNvSpPr/>
      </dsp:nvSpPr>
      <dsp:spPr>
        <a:xfrm>
          <a:off x="6187979" y="483279"/>
          <a:ext cx="1020891" cy="50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>
              <a:latin typeface="Aptos Display" panose="020F0302020204030204"/>
            </a:rPr>
            <a:t> </a:t>
          </a:r>
          <a:r>
            <a:rPr lang="en-US" sz="1600" b="1" kern="1200">
              <a:latin typeface="Aptos Display" panose="020F0302020204030204"/>
            </a:rPr>
            <a:t>2018</a:t>
          </a:r>
        </a:p>
      </dsp:txBody>
      <dsp:txXfrm>
        <a:off x="6187979" y="483279"/>
        <a:ext cx="1020891" cy="502610"/>
      </dsp:txXfrm>
    </dsp:sp>
    <dsp:sp modelId="{2BC3764C-87FD-45EB-A96A-2F630DFEF3F8}">
      <dsp:nvSpPr>
        <dsp:cNvPr id="0" name=""/>
        <dsp:cNvSpPr/>
      </dsp:nvSpPr>
      <dsp:spPr>
        <a:xfrm>
          <a:off x="5974491" y="985890"/>
          <a:ext cx="0" cy="1430507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8DB2A6-4F0B-4067-8980-53AA2B9AAACF}">
      <dsp:nvSpPr>
        <dsp:cNvPr id="0" name=""/>
        <dsp:cNvSpPr/>
      </dsp:nvSpPr>
      <dsp:spPr>
        <a:xfrm>
          <a:off x="5973880" y="2371163"/>
          <a:ext cx="76855" cy="90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C44EF-0333-4412-B988-21586590B773}">
      <dsp:nvSpPr>
        <dsp:cNvPr id="0" name=""/>
        <dsp:cNvSpPr/>
      </dsp:nvSpPr>
      <dsp:spPr>
        <a:xfrm rot="18900000">
          <a:off x="6543337" y="3947251"/>
          <a:ext cx="301918" cy="301918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A9762-3D85-4A22-93D0-C8C0AB0B4231}">
      <dsp:nvSpPr>
        <dsp:cNvPr id="0" name=""/>
        <dsp:cNvSpPr/>
      </dsp:nvSpPr>
      <dsp:spPr>
        <a:xfrm>
          <a:off x="6576877" y="3980792"/>
          <a:ext cx="234837" cy="234837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942D8-3CBA-4321-BEE5-129CE041654D}">
      <dsp:nvSpPr>
        <dsp:cNvPr id="0" name=""/>
        <dsp:cNvSpPr/>
      </dsp:nvSpPr>
      <dsp:spPr>
        <a:xfrm>
          <a:off x="6907784" y="2416398"/>
          <a:ext cx="1020891" cy="14305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B25E1C-B34B-4327-850D-20667ED0DE03}">
      <dsp:nvSpPr>
        <dsp:cNvPr id="0" name=""/>
        <dsp:cNvSpPr/>
      </dsp:nvSpPr>
      <dsp:spPr>
        <a:xfrm>
          <a:off x="6907784" y="3846905"/>
          <a:ext cx="1020891" cy="5026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0" kern="1200">
              <a:latin typeface="Aptos Display" panose="020F0302020204030204"/>
            </a:rPr>
            <a:t> </a:t>
          </a:r>
          <a:r>
            <a:rPr lang="en-US" sz="1600" b="1" kern="1200">
              <a:latin typeface="Aptos Display" panose="020F0302020204030204"/>
            </a:rPr>
            <a:t>2022</a:t>
          </a:r>
        </a:p>
      </dsp:txBody>
      <dsp:txXfrm>
        <a:off x="6907784" y="3846905"/>
        <a:ext cx="1020891" cy="502610"/>
      </dsp:txXfrm>
    </dsp:sp>
    <dsp:sp modelId="{375921FB-A509-4259-A640-E72C5A87F347}">
      <dsp:nvSpPr>
        <dsp:cNvPr id="0" name=""/>
        <dsp:cNvSpPr/>
      </dsp:nvSpPr>
      <dsp:spPr>
        <a:xfrm>
          <a:off x="6694296" y="2416398"/>
          <a:ext cx="0" cy="1430507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E4FAE-F24C-42E3-830E-76984BD44086}">
      <dsp:nvSpPr>
        <dsp:cNvPr id="0" name=""/>
        <dsp:cNvSpPr/>
      </dsp:nvSpPr>
      <dsp:spPr>
        <a:xfrm>
          <a:off x="6693685" y="2371163"/>
          <a:ext cx="76855" cy="904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F041F-75F6-4F22-8B70-C1A7A278D844}" type="datetimeFigureOut"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3AC0C-1495-4BAA-BD5A-39A3FEA06E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Integrating </a:t>
            </a:r>
            <a:r>
              <a:rPr lang="en-US" dirty="0" err="1"/>
              <a:t>genAI</a:t>
            </a:r>
            <a:r>
              <a:rPr lang="en-US" dirty="0"/>
              <a:t> into our pedagogy via classroom exercises and 202</a:t>
            </a:r>
            <a:br>
              <a:rPr lang="en-US" dirty="0">
                <a:cs typeface="+mn-lt"/>
              </a:rPr>
            </a:br>
            <a:r>
              <a:rPr lang="en-US" dirty="0"/>
              <a:t>discussions might address some of the concerns above, helping us to emphasize 203</a:t>
            </a:r>
            <a:br>
              <a:rPr lang="en-US" dirty="0">
                <a:cs typeface="+mn-lt"/>
              </a:rPr>
            </a:br>
            <a:r>
              <a:rPr lang="en-US" dirty="0"/>
              <a:t>thinking and writing as a method and process, and not merely an </a:t>
            </a:r>
            <a:r>
              <a:rPr lang="en-US"/>
              <a:t>output</a:t>
            </a:r>
            <a:endParaRPr lang="en-US" dirty="0" err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3AC0C-1495-4BAA-BD5A-39A3FEA06E59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8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8C5B5E-FE93-CB48-999D-CBCCDBAC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1304925"/>
            <a:ext cx="10153650" cy="1214157"/>
          </a:xfrm>
          <a:prstGeom prst="rect">
            <a:avLst/>
          </a:prstGeom>
        </p:spPr>
        <p:txBody>
          <a:bodyPr lIns="90000" tIns="0" rIns="0" bIns="0" anchor="b" anchorCtr="0"/>
          <a:lstStyle>
            <a:lvl1pPr algn="l">
              <a:defRPr sz="4400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of presentation 44pt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C36FD-DB34-7648-85FD-29A688F859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2715077"/>
            <a:ext cx="10153649" cy="4681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24pt</a:t>
            </a:r>
            <a:endParaRPr lang="en-GB">
              <a:effectLst/>
              <a:latin typeface="Roboto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796A85-71B9-CF44-9C76-57621DE3D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3594316"/>
            <a:ext cx="10153649" cy="20923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600"/>
            </a:lvl2pPr>
          </a:lstStyle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Speakers: [Title </a:t>
            </a:r>
            <a:r>
              <a:rPr lang="en-GB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endParaRPr lang="en-GB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Chair:        [Title </a:t>
            </a:r>
            <a:r>
              <a:rPr lang="en-GB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0E310-A04E-A34E-88EC-C4D17A077D02}"/>
              </a:ext>
            </a:extLst>
          </p:cNvPr>
          <p:cNvSpPr/>
          <p:nvPr userDrawn="1"/>
        </p:nvSpPr>
        <p:spPr>
          <a:xfrm>
            <a:off x="11718490" y="6384073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DBA5123-F646-F241-B1D9-45A6DECB40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361" y="5893156"/>
            <a:ext cx="3236154" cy="279440"/>
          </a:xfrm>
        </p:spPr>
        <p:txBody>
          <a:bodyPr lIns="0" tIns="0" rIns="0" bIns="0">
            <a:normAutofit/>
          </a:bodyPr>
          <a:lstStyle>
            <a:lvl1pPr>
              <a:defRPr sz="1500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err="1"/>
              <a:t>lse.ac.uk</a:t>
            </a:r>
            <a:r>
              <a:rPr lang="en-US"/>
              <a:t>/department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3E3DA6BA-2174-9C47-8FEE-58B29D888E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Department/Institute/Centre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3CC1834-20B4-994B-8A64-0BCFAFEC81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6166200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@LSE/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DF0F06-CE80-B244-A376-94DDA71E04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D4A3E9-6A2F-AA4B-9E2A-8F62010190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116B47-9EB5-7D4C-8E1C-87D1F28C2D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1BAD73-41D1-0544-A6AB-A087B6B36FF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69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65593-437A-3849-BE5D-7B6BADB97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F6C8FBA-8122-DE4F-8931-D7978E15E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2607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3E6D21-7AD3-0441-A8C6-8569B63AB571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D892-BB66-1A46-9376-090F24867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1700213"/>
            <a:ext cx="10153650" cy="4448038"/>
          </a:xfrm>
          <a:prstGeom prst="rect">
            <a:avLst/>
          </a:prstGeom>
        </p:spPr>
        <p:txBody>
          <a:bodyPr/>
          <a:lstStyle>
            <a:lvl1pPr algn="l">
              <a:defRPr sz="2400" b="1" i="0" baseline="0">
                <a:solidFill>
                  <a:srgbClr val="E0112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84150" indent="-176213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5738" indent="177800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1338" indent="-177800" algn="l">
              <a:buClr>
                <a:schemeClr val="tx1"/>
              </a:buClr>
              <a:buFont typeface="Wingdings" pitchFamily="2" charset="2"/>
              <a:buChar char="§"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41337" indent="0" algn="l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– 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6A717F1-9D6B-3C4F-9DD5-B4FCDD5810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@LSE/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9B05F03-CBDF-0840-9582-A0F116D1B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Department/Institute/Centre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2F53E9-AA47-0244-8948-33D678ECAC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230A53-7C63-7E4F-8EAE-DF93E3EF12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A45018-5898-0E42-B7A4-03021A9169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EA4BFA-2736-F64F-B7DA-C9764AADF0F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06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08/05/2024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se-dsi.github.io/genial/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6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1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86/s41239-023-00426-1" TargetMode="External"/><Relationship Id="rId13" Type="http://schemas.openxmlformats.org/officeDocument/2006/relationships/hyperlink" Target="https://www.gov.uk/government/publications/generative-artificial-intelligence-in-education/generative-artificial-intelligence-ai-in-education" TargetMode="External"/><Relationship Id="rId3" Type="http://schemas.openxmlformats.org/officeDocument/2006/relationships/hyperlink" Target="https://eric.ed.gov/?id=ED562590" TargetMode="External"/><Relationship Id="rId7" Type="http://schemas.openxmlformats.org/officeDocument/2006/relationships/hyperlink" Target="https://stackoverflow.blog/2021/12/14/podcast-400-an-oral-history-of-stack-overflow-told-by-its-founding-team/" TargetMode="External"/><Relationship Id="rId12" Type="http://schemas.openxmlformats.org/officeDocument/2006/relationships/hyperlink" Target="https://tech.ed.gov" TargetMode="External"/><Relationship Id="rId17" Type="http://schemas.openxmlformats.org/officeDocument/2006/relationships/hyperlink" Target="https://info.lse.ac.uk/staff/divisions/Eden-Centre/Artificial-Intelligence-Education-and-Assessment" TargetMode="External"/><Relationship Id="rId2" Type="http://schemas.openxmlformats.org/officeDocument/2006/relationships/hyperlink" Target="https://blogs.ubc.ca/etec540sept09/2009/10/28/on-the-air-educational-radio-its-history-and-effect-on-literacy-and-educational-technology-by-michael-haworth-stephanie-hopkins/" TargetMode="External"/><Relationship Id="rId16" Type="http://schemas.openxmlformats.org/officeDocument/2006/relationships/hyperlink" Target="https://www.jcq.org.uk/exams-office/malpractice/artificial-intelligenc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Reddit" TargetMode="External"/><Relationship Id="rId11" Type="http://schemas.openxmlformats.org/officeDocument/2006/relationships/hyperlink" Target="https://op.europa.eu/en/publication-detail/-/publication/5cb8eee3-e888-11e8-b690-01aa75ed71a1/language-en&#8203;" TargetMode="External"/><Relationship Id="rId5" Type="http://schemas.openxmlformats.org/officeDocument/2006/relationships/hyperlink" Target="https://moodle.com/about/the-moodle-story/" TargetMode="External"/><Relationship Id="rId15" Type="http://schemas.openxmlformats.org/officeDocument/2006/relationships/hyperlink" Target="https://www.unesco.org/gem-report/en" TargetMode="External"/><Relationship Id="rId10" Type="http://schemas.openxmlformats.org/officeDocument/2006/relationships/hyperlink" Target="https://teaching.cornell.edu/generative-artificial-intelligence/cu-committee-report-generative-artificial-intelligence-education" TargetMode="External"/><Relationship Id="rId4" Type="http://schemas.openxmlformats.org/officeDocument/2006/relationships/hyperlink" Target="https://www.tiki-toki.com/timeline/entry/176491/The-History-of-the-Educational-Gaming-Industry/" TargetMode="External"/><Relationship Id="rId9" Type="http://schemas.openxmlformats.org/officeDocument/2006/relationships/hyperlink" Target="https://unesdoc.unesco.org/ark:/48223/pf0000385146" TargetMode="External"/><Relationship Id="rId14" Type="http://schemas.openxmlformats.org/officeDocument/2006/relationships/hyperlink" Target="https://www.iesalc.unesco.org/wp-content/uploads/2023/04/ChatGPT-and-Artificial-Intelligence-in-higher-education-Quick-Start-guide_EN_FINAL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hyperlink" Target="https://lse-dsi.github.io/genial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se-dsi.github.io/genial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se-dsi.github.io/genial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565E7F-C7A6-D149-870C-47E6BA433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/>
                <a:ea typeface="Roboto"/>
                <a:cs typeface="Arial"/>
              </a:rPr>
              <a:t>Generative AI in education: catalyst or constraint?</a:t>
            </a:r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C323E6-7AD5-EA41-8CF6-E44CA8D75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Insights from genial to inform higher education policy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9087AC-3B6C-7340-9C1D-41EB93C6D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latin typeface="Arial"/>
                <a:cs typeface="Arial"/>
              </a:rPr>
              <a:t>Dr. Francesca Panero, Dr. Dorottya Sallai, Dr. Marcos Barreto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/>
                <a:cs typeface="Arial"/>
              </a:rPr>
              <a:t>(on behalf of the </a:t>
            </a:r>
            <a:r>
              <a:rPr lang="en-US" dirty="0">
                <a:latin typeface="Arial"/>
                <a:cs typeface="Arial"/>
                <a:hlinkClick r:id="rId2"/>
              </a:rPr>
              <a:t>GENIAL</a:t>
            </a:r>
            <a:r>
              <a:rPr lang="en-US" dirty="0">
                <a:latin typeface="Arial"/>
                <a:cs typeface="Arial"/>
              </a:rPr>
              <a:t> team)</a:t>
            </a:r>
          </a:p>
          <a:p>
            <a:endParaRPr lang="en-US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Department of Statistics / Data Science Institute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Department of Management / School of Public Policy</a:t>
            </a: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E5020-B646-4C49-B97F-880F7AB6D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0" y="6244400"/>
            <a:ext cx="6707795" cy="494487"/>
          </a:xfrm>
        </p:spPr>
        <p:txBody>
          <a:bodyPr>
            <a:normAutofit fontScale="85000" lnSpcReduction="20000"/>
          </a:bodyPr>
          <a:lstStyle/>
          <a:p>
            <a:pPr algn="ctr">
              <a:buNone/>
            </a:pPr>
            <a:r>
              <a:rPr lang="en-GB" sz="1400" b="1">
                <a:latin typeface="Arial"/>
                <a:cs typeface="Arial"/>
              </a:rPr>
              <a:t>Beveridge 2.0: AI and Data Science for Public Policy Symposium</a:t>
            </a:r>
            <a:endParaRPr lang="en-US" sz="1400" b="1">
              <a:latin typeface="Arial"/>
              <a:cs typeface="Arial"/>
            </a:endParaRPr>
          </a:p>
          <a:p>
            <a:pPr algn="ctr">
              <a:buNone/>
            </a:pPr>
            <a:r>
              <a:rPr lang="en-GB" sz="1400" b="1">
                <a:latin typeface="Arial"/>
                <a:cs typeface="Arial"/>
              </a:rPr>
              <a:t>08 May 2024</a:t>
            </a:r>
            <a:endParaRPr lang="en-GB" sz="1400" b="1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Image Created with DALL·E from within BingAI">
            <a:extLst>
              <a:ext uri="{FF2B5EF4-FFF2-40B4-BE49-F238E27FC236}">
                <a16:creationId xmlns:a16="http://schemas.microsoft.com/office/drawing/2014/main" id="{86DAC058-4ACB-7209-E487-16A1DEA0B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3C70B3-B06A-B484-8F08-219BE36C3EE9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17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9FC7EA7-376F-654B-A485-4642C1C8D484}"/>
              </a:ext>
            </a:extLst>
          </p:cNvPr>
          <p:cNvSpPr txBox="1">
            <a:spLocks/>
          </p:cNvSpPr>
          <p:nvPr/>
        </p:nvSpPr>
        <p:spPr>
          <a:xfrm>
            <a:off x="451556" y="195792"/>
            <a:ext cx="10515600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GENIAL initial survey results: the student experience</a:t>
            </a:r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8D8F362-5EEF-FF24-252F-C766E6831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5868" y="1550517"/>
            <a:ext cx="9829396" cy="4525417"/>
          </a:xfrm>
          <a:prstGeom prst="rect">
            <a:avLst/>
          </a:prstGeom>
        </p:spPr>
      </p:pic>
      <p:pic>
        <p:nvPicPr>
          <p:cNvPr id="5" name="Picture 4" descr="Image Created with DALL·E from within BingAI">
            <a:extLst>
              <a:ext uri="{FF2B5EF4-FFF2-40B4-BE49-F238E27FC236}">
                <a16:creationId xmlns:a16="http://schemas.microsoft.com/office/drawing/2014/main" id="{C696370D-933D-619D-A80D-47FBFE7BE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15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9FC7EA7-376F-654B-A485-4642C1C8D484}"/>
              </a:ext>
            </a:extLst>
          </p:cNvPr>
          <p:cNvSpPr txBox="1">
            <a:spLocks/>
          </p:cNvSpPr>
          <p:nvPr/>
        </p:nvSpPr>
        <p:spPr>
          <a:xfrm>
            <a:off x="451556" y="195792"/>
            <a:ext cx="10515600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GENIAL initial survey results: the student experience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8E0887A-73CB-1206-56A2-EE9884AF2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819" y="781757"/>
            <a:ext cx="10087427" cy="6074227"/>
          </a:xfrm>
          <a:prstGeom prst="rect">
            <a:avLst/>
          </a:prstGeom>
        </p:spPr>
      </p:pic>
      <p:pic>
        <p:nvPicPr>
          <p:cNvPr id="3" name="Picture 2" descr="Image Created with DALL·E from within BingAI">
            <a:extLst>
              <a:ext uri="{FF2B5EF4-FFF2-40B4-BE49-F238E27FC236}">
                <a16:creationId xmlns:a16="http://schemas.microsoft.com/office/drawing/2014/main" id="{8FD2BC83-1E60-96B6-5DA1-3A3B98E43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52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9FC7EA7-376F-654B-A485-4642C1C8D484}"/>
              </a:ext>
            </a:extLst>
          </p:cNvPr>
          <p:cNvSpPr txBox="1">
            <a:spLocks/>
          </p:cNvSpPr>
          <p:nvPr/>
        </p:nvSpPr>
        <p:spPr>
          <a:xfrm>
            <a:off x="451556" y="195792"/>
            <a:ext cx="10515600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GENIAL initial survey results: the student experience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3C89355-7BCB-9D6A-315F-2BF160A54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7601" y="830942"/>
            <a:ext cx="9956799" cy="6030684"/>
          </a:xfrm>
          <a:prstGeom prst="rect">
            <a:avLst/>
          </a:prstGeom>
        </p:spPr>
      </p:pic>
      <p:pic>
        <p:nvPicPr>
          <p:cNvPr id="3" name="Picture 2" descr="Image Created with DALL·E from within BingAI">
            <a:extLst>
              <a:ext uri="{FF2B5EF4-FFF2-40B4-BE49-F238E27FC236}">
                <a16:creationId xmlns:a16="http://schemas.microsoft.com/office/drawing/2014/main" id="{DDCE24C4-C161-DD9A-967E-58E636077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5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FCF00FD-F457-659C-4DD7-727F4E30BDBB}"/>
              </a:ext>
            </a:extLst>
          </p:cNvPr>
          <p:cNvSpPr txBox="1">
            <a:spLocks/>
          </p:cNvSpPr>
          <p:nvPr/>
        </p:nvSpPr>
        <p:spPr>
          <a:xfrm>
            <a:off x="451556" y="353836"/>
            <a:ext cx="10639777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Chat logs from GENIAL: examples from quantitative MSc course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047AFF-7B97-4567-A2A7-17D8D7C0FFB6}"/>
              </a:ext>
            </a:extLst>
          </p:cNvPr>
          <p:cNvSpPr txBox="1">
            <a:spLocks/>
          </p:cNvSpPr>
          <p:nvPr/>
        </p:nvSpPr>
        <p:spPr>
          <a:xfrm>
            <a:off x="451556" y="1262591"/>
            <a:ext cx="10639777" cy="17488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>
                <a:solidFill>
                  <a:srgbClr val="E0112B"/>
                </a:solidFill>
                <a:latin typeface="Aptos"/>
                <a:ea typeface="+mj-lt"/>
                <a:cs typeface="Arial"/>
              </a:rPr>
              <a:t>The course policy</a:t>
            </a:r>
          </a:p>
          <a:p>
            <a:endParaRPr lang="en-US" sz="1800" b="1">
              <a:latin typeface="Aptos"/>
              <a:ea typeface="+mj-lt"/>
              <a:cs typeface="+mj-lt"/>
            </a:endParaRPr>
          </a:p>
          <a:p>
            <a:r>
              <a:rPr lang="en-US" sz="1800" b="1">
                <a:latin typeface="Aptos"/>
                <a:ea typeface="+mj-lt"/>
                <a:cs typeface="+mj-lt"/>
              </a:rPr>
              <a:t>No specific restrictions</a:t>
            </a:r>
            <a:r>
              <a:rPr lang="en-US" sz="1800">
                <a:latin typeface="Aptos"/>
                <a:ea typeface="+mj-lt"/>
                <a:cs typeface="+mj-lt"/>
              </a:rPr>
              <a:t> but with a requirement to track key stages/tools </a:t>
            </a:r>
            <a:r>
              <a:rPr lang="en-US" sz="1800" err="1">
                <a:latin typeface="Aptos"/>
                <a:ea typeface="+mj-lt"/>
                <a:cs typeface="+mj-lt"/>
              </a:rPr>
              <a:t>utilised</a:t>
            </a:r>
            <a:r>
              <a:rPr lang="en-US" sz="1800">
                <a:latin typeface="Aptos"/>
                <a:ea typeface="+mj-lt"/>
                <a:cs typeface="+mj-lt"/>
              </a:rPr>
              <a:t> and reference use of generative AI tools. In all submissions in which you use Generative AI, you must</a:t>
            </a:r>
            <a:r>
              <a:rPr lang="en-US" sz="1800">
                <a:latin typeface="Aptos"/>
                <a:cs typeface="Times New Roman"/>
              </a:rPr>
              <a:t> </a:t>
            </a:r>
            <a:r>
              <a:rPr lang="en-US" sz="1800" b="1">
                <a:latin typeface="Aptos"/>
                <a:ea typeface="+mj-lt"/>
                <a:cs typeface="+mj-lt"/>
              </a:rPr>
              <a:t>cite its usage</a:t>
            </a:r>
            <a:r>
              <a:rPr lang="en-US" sz="1800">
                <a:latin typeface="Aptos"/>
                <a:ea typeface="+mj-lt"/>
                <a:cs typeface="+mj-lt"/>
              </a:rPr>
              <a:t> and </a:t>
            </a:r>
            <a:r>
              <a:rPr lang="en-US" sz="1800" b="1">
                <a:latin typeface="Aptos"/>
                <a:ea typeface="+mj-lt"/>
                <a:cs typeface="+mj-lt"/>
              </a:rPr>
              <a:t>include the chat log in the assessment submission</a:t>
            </a:r>
            <a:r>
              <a:rPr lang="en-US" sz="1800">
                <a:latin typeface="Aptos"/>
                <a:ea typeface="+mj-lt"/>
                <a:cs typeface="+mj-lt"/>
              </a:rPr>
              <a:t>.</a:t>
            </a:r>
            <a:r>
              <a:rPr lang="en-US" sz="1800">
                <a:latin typeface="Aptos"/>
                <a:cs typeface="Times New Roman"/>
              </a:rPr>
              <a:t> </a:t>
            </a:r>
            <a:r>
              <a:rPr lang="en-US" sz="1800">
                <a:latin typeface="Aptos"/>
                <a:ea typeface="+mj-lt"/>
                <a:cs typeface="+mj-lt"/>
              </a:rPr>
              <a:t>Failing to cite the use of Generative AI is academic misconduct.</a:t>
            </a:r>
            <a:endParaRPr lang="en-GB" sz="1800">
              <a:latin typeface="Aptos"/>
              <a:ea typeface="+mj-lt"/>
              <a:cs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269651D-FCF0-0477-ECC3-EAB3CABFF3F8}"/>
              </a:ext>
            </a:extLst>
          </p:cNvPr>
          <p:cNvSpPr txBox="1">
            <a:spLocks/>
          </p:cNvSpPr>
          <p:nvPr/>
        </p:nvSpPr>
        <p:spPr>
          <a:xfrm>
            <a:off x="451556" y="2899480"/>
            <a:ext cx="10639777" cy="25560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800">
                <a:solidFill>
                  <a:srgbClr val="E0112B"/>
                </a:solidFill>
                <a:latin typeface="Aptos"/>
                <a:ea typeface="+mj-lt"/>
                <a:cs typeface="Arial"/>
              </a:rPr>
              <a:t>Case study on deep learning assignments</a:t>
            </a:r>
          </a:p>
          <a:p>
            <a:endParaRPr lang="en-GB" sz="1800">
              <a:solidFill>
                <a:srgbClr val="E0112B"/>
              </a:solidFill>
              <a:latin typeface="Aptos"/>
              <a:ea typeface="+mj-lt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>
                <a:solidFill>
                  <a:srgbClr val="000000"/>
                </a:solidFill>
                <a:latin typeface="Aptos"/>
                <a:ea typeface="+mj-lt"/>
                <a:cs typeface="Arial"/>
              </a:rPr>
              <a:t>2 individual summative assessments (take-home problem sets)</a:t>
            </a:r>
            <a:endParaRPr lang="en-US" sz="1800">
              <a:solidFill>
                <a:srgbClr val="E0112B"/>
              </a:solidFill>
              <a:latin typeface="Aptos"/>
              <a:ea typeface="+mj-lt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>
                <a:solidFill>
                  <a:srgbClr val="000000"/>
                </a:solidFill>
                <a:latin typeface="Aptos"/>
                <a:ea typeface="+mj-lt"/>
                <a:cs typeface="Arial"/>
              </a:rPr>
              <a:t>Mix of coding, </a:t>
            </a:r>
            <a:r>
              <a:rPr lang="en-US" sz="1800" err="1">
                <a:solidFill>
                  <a:srgbClr val="000000"/>
                </a:solidFill>
                <a:latin typeface="Aptos"/>
                <a:ea typeface="+mj-lt"/>
                <a:cs typeface="Arial"/>
              </a:rPr>
              <a:t>Maths</a:t>
            </a:r>
            <a:r>
              <a:rPr lang="en-US" sz="1800">
                <a:solidFill>
                  <a:srgbClr val="000000"/>
                </a:solidFill>
                <a:latin typeface="Aptos"/>
                <a:ea typeface="+mj-lt"/>
                <a:cs typeface="Arial"/>
              </a:rPr>
              <a:t> and interpretation questions</a:t>
            </a:r>
            <a:endParaRPr lang="en-US" sz="1800">
              <a:solidFill>
                <a:srgbClr val="E0112B"/>
              </a:solidFill>
              <a:latin typeface="Aptos"/>
              <a:ea typeface="+mj-lt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>
                <a:solidFill>
                  <a:srgbClr val="000000"/>
                </a:solidFill>
                <a:latin typeface="Aptos"/>
                <a:ea typeface="+mj-lt"/>
                <a:cs typeface="Arial"/>
              </a:rPr>
              <a:t>Two weeks to complete each of them</a:t>
            </a:r>
            <a:endParaRPr lang="en-US" sz="1800">
              <a:solidFill>
                <a:srgbClr val="E0112B"/>
              </a:solidFill>
              <a:latin typeface="Aptos"/>
              <a:ea typeface="+mj-lt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r>
              <a:rPr lang="en-US" sz="1800">
                <a:solidFill>
                  <a:srgbClr val="000000"/>
                </a:solidFill>
                <a:latin typeface="Aptos"/>
                <a:ea typeface="+mj-lt"/>
                <a:cs typeface="Arial"/>
              </a:rPr>
              <a:t>Each worth 10% of final mark</a:t>
            </a:r>
            <a:endParaRPr lang="en-US" sz="1800">
              <a:solidFill>
                <a:srgbClr val="E0112B"/>
              </a:solidFill>
              <a:latin typeface="Aptos"/>
              <a:ea typeface="+mj-lt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,Sans-Serif"/>
              <a:buChar char="•"/>
            </a:pPr>
            <a:endParaRPr lang="en-US" sz="1800">
              <a:solidFill>
                <a:srgbClr val="E0112B"/>
              </a:solidFill>
              <a:latin typeface="Aptos"/>
              <a:ea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rgbClr val="000000"/>
                </a:solidFill>
                <a:latin typeface="Aptos"/>
                <a:ea typeface="+mj-lt"/>
                <a:cs typeface="Arial"/>
              </a:rPr>
              <a:t>~ 10 students (out of 90) submitted a chat log for each assignment: total of</a:t>
            </a:r>
            <a:r>
              <a:rPr lang="en-US" sz="1800" b="1">
                <a:solidFill>
                  <a:srgbClr val="000000"/>
                </a:solidFill>
                <a:latin typeface="Aptos"/>
                <a:ea typeface="+mj-lt"/>
                <a:cs typeface="Arial"/>
              </a:rPr>
              <a:t> 20 chat logs</a:t>
            </a:r>
            <a:endParaRPr lang="en-GB" b="1">
              <a:latin typeface="Apto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030212-7B24-CAE8-44F1-E49FFCE0CD08}"/>
              </a:ext>
            </a:extLst>
          </p:cNvPr>
          <p:cNvSpPr txBox="1"/>
          <p:nvPr/>
        </p:nvSpPr>
        <p:spPr>
          <a:xfrm>
            <a:off x="541866" y="5779911"/>
            <a:ext cx="102615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 patterns: post assignment, coding, pre assignment</a:t>
            </a:r>
          </a:p>
        </p:txBody>
      </p:sp>
      <p:pic>
        <p:nvPicPr>
          <p:cNvPr id="3" name="Picture 2" descr="Image Created with DALL·E from within BingAI">
            <a:extLst>
              <a:ext uri="{FF2B5EF4-FFF2-40B4-BE49-F238E27FC236}">
                <a16:creationId xmlns:a16="http://schemas.microsoft.com/office/drawing/2014/main" id="{27588888-D5E8-3426-4AD7-724D4F4AB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6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2D8F-F70C-7363-1D37-0B1478B35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26580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b="1">
                <a:solidFill>
                  <a:srgbClr val="000000"/>
                </a:solidFill>
                <a:latin typeface="Aptos"/>
                <a:cs typeface="Arial"/>
              </a:rPr>
              <a:t>The validation student: consulting the bot after having attempted the exercise</a:t>
            </a:r>
          </a:p>
          <a:p>
            <a:pPr marL="0" indent="0">
              <a:buNone/>
            </a:pPr>
            <a:r>
              <a:rPr lang="en-GB" sz="1800" i="1">
                <a:solidFill>
                  <a:srgbClr val="000000"/>
                </a:solidFill>
                <a:latin typeface="Aptos"/>
                <a:cs typeface="Arial"/>
              </a:rPr>
              <a:t>This is the question: … </a:t>
            </a:r>
          </a:p>
          <a:p>
            <a:pPr marL="0" indent="0">
              <a:buNone/>
            </a:pPr>
            <a:r>
              <a:rPr lang="en-GB" sz="1800" i="1">
                <a:solidFill>
                  <a:srgbClr val="000000"/>
                </a:solidFill>
                <a:latin typeface="Aptos"/>
                <a:cs typeface="Arial"/>
              </a:rPr>
              <a:t>This is my answer: ...</a:t>
            </a:r>
          </a:p>
          <a:p>
            <a:pPr marL="0" indent="0">
              <a:buNone/>
            </a:pPr>
            <a:r>
              <a:rPr lang="en-GB" sz="1800" i="1">
                <a:solidFill>
                  <a:srgbClr val="000000"/>
                </a:solidFill>
                <a:latin typeface="Aptos"/>
                <a:cs typeface="Arial"/>
              </a:rPr>
              <a:t>What would you improve? Is the description factually accurate and precise?</a:t>
            </a:r>
            <a:endParaRPr lang="en-GB" sz="1800">
              <a:solidFill>
                <a:srgbClr val="000000"/>
              </a:solidFill>
              <a:latin typeface="Aptos"/>
              <a:cs typeface="Arial"/>
            </a:endParaRPr>
          </a:p>
          <a:p>
            <a:pPr marL="0" indent="0">
              <a:buNone/>
            </a:pPr>
            <a:r>
              <a:rPr lang="en-GB" sz="1800" i="1">
                <a:latin typeface="Aptos"/>
                <a:cs typeface="Arial"/>
              </a:rPr>
              <a:t>Spellchecks, British English...</a:t>
            </a:r>
            <a:endParaRPr lang="en-GB">
              <a:ea typeface="+mn-lt"/>
              <a:cs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7D6254-05E0-5031-E8DB-F38441600CE8}"/>
              </a:ext>
            </a:extLst>
          </p:cNvPr>
          <p:cNvSpPr txBox="1">
            <a:spLocks/>
          </p:cNvSpPr>
          <p:nvPr/>
        </p:nvSpPr>
        <p:spPr>
          <a:xfrm>
            <a:off x="451556" y="353836"/>
            <a:ext cx="10639777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Chat logs from GENIAL: examples from quantitative MSc course</a:t>
            </a:r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D2887C8-ABD8-61D7-D71C-5ED59CCBF359}"/>
              </a:ext>
            </a:extLst>
          </p:cNvPr>
          <p:cNvSpPr txBox="1">
            <a:spLocks/>
          </p:cNvSpPr>
          <p:nvPr/>
        </p:nvSpPr>
        <p:spPr>
          <a:xfrm>
            <a:off x="835378" y="3758846"/>
            <a:ext cx="10515600" cy="2432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b="1" u="sng">
              <a:latin typeface="Aptos"/>
              <a:cs typeface="Arial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GB" sz="1800" i="1">
              <a:latin typeface="Aptos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Pros:</a:t>
            </a:r>
            <a:r>
              <a:rPr lang="en-US" sz="1800">
                <a:ea typeface="+mn-lt"/>
                <a:cs typeface="+mn-lt"/>
              </a:rPr>
              <a:t> </a:t>
            </a:r>
            <a:endParaRPr lang="en-GB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ea typeface="+mn-lt"/>
                <a:cs typeface="+mn-lt"/>
              </a:rPr>
              <a:t>Good idea to check text, usually improves the flow (important to give a draft to maintain the style/length of text)</a:t>
            </a:r>
            <a:endParaRPr lang="en-GB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Cons:</a:t>
            </a:r>
            <a:r>
              <a:rPr lang="en-US" sz="1800">
                <a:ea typeface="+mn-lt"/>
                <a:cs typeface="+mn-lt"/>
              </a:rPr>
              <a:t> </a:t>
            </a:r>
            <a:endParaRPr lang="en-GB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ea typeface="+mn-lt"/>
                <a:cs typeface="+mn-lt"/>
              </a:rPr>
              <a:t>Might not pick up technical mistakes and reinforces students in their ideas (more on this later)</a:t>
            </a:r>
            <a:endParaRPr lang="en-GB">
              <a:ea typeface="+mn-lt"/>
              <a:cs typeface="+mn-lt"/>
            </a:endParaRPr>
          </a:p>
        </p:txBody>
      </p:sp>
      <p:pic>
        <p:nvPicPr>
          <p:cNvPr id="4" name="Picture 3" descr="Image Created with DALL·E from within BingAI">
            <a:extLst>
              <a:ext uri="{FF2B5EF4-FFF2-40B4-BE49-F238E27FC236}">
                <a16:creationId xmlns:a16="http://schemas.microsoft.com/office/drawing/2014/main" id="{510D8CC1-2419-E60C-55AD-D6202D34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2D8F-F70C-7363-1D37-0B1478B35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5802487" cy="27426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b="1">
                <a:solidFill>
                  <a:srgbClr val="000000"/>
                </a:solidFill>
                <a:latin typeface="Aptos"/>
                <a:cs typeface="Arial"/>
              </a:rPr>
              <a:t>The coding student</a:t>
            </a:r>
            <a:endParaRPr lang="en-US" sz="1800"/>
          </a:p>
          <a:p>
            <a:pPr marL="457200" indent="-457200"/>
            <a:r>
              <a:rPr lang="en-GB" sz="1800" i="1">
                <a:latin typeface="Aptos"/>
                <a:cs typeface="Arial"/>
              </a:rPr>
              <a:t>Produce code from scratch</a:t>
            </a:r>
            <a:endParaRPr lang="en-GB" sz="1800">
              <a:latin typeface="Aptos"/>
              <a:cs typeface="Arial"/>
            </a:endParaRPr>
          </a:p>
          <a:p>
            <a:pPr marL="457200" indent="-457200"/>
            <a:r>
              <a:rPr lang="en-GB" sz="1800" i="1">
                <a:ea typeface="+mn-lt"/>
                <a:cs typeface="+mn-lt"/>
              </a:rPr>
              <a:t>Debug code</a:t>
            </a:r>
            <a:endParaRPr lang="en-GB" sz="1800" i="1">
              <a:latin typeface="Aptos"/>
              <a:cs typeface="Arial"/>
            </a:endParaRPr>
          </a:p>
          <a:p>
            <a:pPr marL="457200" indent="-457200"/>
            <a:r>
              <a:rPr lang="en-GB" sz="1800" i="1">
                <a:latin typeface="Aptos"/>
                <a:cs typeface="Arial"/>
              </a:rPr>
              <a:t>Adding small bits or modify code </a:t>
            </a:r>
          </a:p>
          <a:p>
            <a:pPr marL="457200" indent="-457200"/>
            <a:r>
              <a:rPr lang="en-GB" sz="1800" i="1">
                <a:latin typeface="Aptos"/>
                <a:cs typeface="Arial"/>
              </a:rPr>
              <a:t>Ask to comment or summarise code</a:t>
            </a:r>
            <a:endParaRPr lang="en-US" sz="1900">
              <a:latin typeface="Aptos"/>
              <a:cs typeface="Arial"/>
            </a:endParaRPr>
          </a:p>
          <a:p>
            <a:pPr marL="457200" indent="-457200"/>
            <a:r>
              <a:rPr lang="en-GB" sz="1800" i="1">
                <a:ea typeface="+mn-lt"/>
                <a:cs typeface="+mn-lt"/>
              </a:rPr>
              <a:t>Producing LaTeX code (e.g. starting from pictures)</a:t>
            </a:r>
            <a:endParaRPr lang="en-GB" sz="1800" i="1">
              <a:cs typeface="Arial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7D6254-05E0-5031-E8DB-F38441600CE8}"/>
              </a:ext>
            </a:extLst>
          </p:cNvPr>
          <p:cNvSpPr txBox="1">
            <a:spLocks/>
          </p:cNvSpPr>
          <p:nvPr/>
        </p:nvSpPr>
        <p:spPr>
          <a:xfrm>
            <a:off x="451556" y="353836"/>
            <a:ext cx="10639777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Chat logs from GENIAL: examples from quantitative MSc course</a:t>
            </a:r>
            <a:endParaRPr lang="en-US"/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9A95D39-3A89-40D1-2ADC-7EB0D79DF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020" y="1171221"/>
            <a:ext cx="5543473" cy="56896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B54FEC6-15C7-2875-8FAF-425709720ECE}"/>
              </a:ext>
            </a:extLst>
          </p:cNvPr>
          <p:cNvSpPr txBox="1">
            <a:spLocks/>
          </p:cNvSpPr>
          <p:nvPr/>
        </p:nvSpPr>
        <p:spPr>
          <a:xfrm>
            <a:off x="843844" y="4015669"/>
            <a:ext cx="5796843" cy="3030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b="1" u="sng">
              <a:latin typeface="Aptos"/>
              <a:cs typeface="Arial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Pros:</a:t>
            </a:r>
            <a:endParaRPr lang="en-US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ea typeface="+mn-lt"/>
                <a:cs typeface="+mn-lt"/>
              </a:rPr>
              <a:t>Speeds up coding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ea typeface="+mn-lt"/>
                <a:cs typeface="+mn-lt"/>
              </a:rPr>
              <a:t>Generally good for debugging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Cons:</a:t>
            </a:r>
            <a:r>
              <a:rPr lang="en-US" sz="1800">
                <a:ea typeface="+mn-lt"/>
                <a:cs typeface="+mn-lt"/>
              </a:rPr>
              <a:t> </a:t>
            </a:r>
            <a:endParaRPr lang="en-GB" sz="18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/>
              <a:t>Sometimes the bot gets lost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800"/>
              <a:t>Hard to use if you have zero/limited coding knowledge</a:t>
            </a:r>
          </a:p>
        </p:txBody>
      </p:sp>
      <p:pic>
        <p:nvPicPr>
          <p:cNvPr id="6" name="Picture 5" descr="Image Created with DALL·E from within BingAI">
            <a:extLst>
              <a:ext uri="{FF2B5EF4-FFF2-40B4-BE49-F238E27FC236}">
                <a16:creationId xmlns:a16="http://schemas.microsoft.com/office/drawing/2014/main" id="{865834AF-F679-6AFC-BFD6-F4AD90B9C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47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2D8F-F70C-7363-1D37-0B1478B35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092"/>
            <a:ext cx="10515600" cy="540120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GB" sz="1800" b="1" dirty="0">
                <a:solidFill>
                  <a:srgbClr val="000000"/>
                </a:solidFill>
                <a:ea typeface="+mn-lt"/>
                <a:cs typeface="+mn-lt"/>
              </a:rPr>
              <a:t>Can you rewrite this code to plot with </a:t>
            </a:r>
            <a:r>
              <a:rPr lang="en-GB" sz="1800" b="1" err="1">
                <a:solidFill>
                  <a:srgbClr val="000000"/>
                </a:solidFill>
                <a:ea typeface="+mn-lt"/>
                <a:cs typeface="+mn-lt"/>
              </a:rPr>
              <a:t>ggplot</a:t>
            </a:r>
            <a:r>
              <a:rPr lang="en-GB" sz="1800" b="1" dirty="0">
                <a:solidFill>
                  <a:srgbClr val="000000"/>
                </a:solidFill>
                <a:ea typeface="+mn-lt"/>
                <a:cs typeface="+mn-lt"/>
              </a:rPr>
              <a:t> instead?</a:t>
            </a:r>
            <a:br>
              <a:rPr lang="en-GB" sz="1800" b="1" dirty="0">
                <a:ea typeface="+mn-lt"/>
                <a:cs typeface="+mn-lt"/>
              </a:rPr>
            </a:b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Sure, here's the equivalent code using </a:t>
            </a:r>
            <a:r>
              <a:rPr lang="en-US" sz="1800" err="1">
                <a:solidFill>
                  <a:srgbClr val="000000"/>
                </a:solidFill>
                <a:ea typeface="+mn-lt"/>
                <a:cs typeface="+mn-lt"/>
              </a:rPr>
              <a:t>ggplot</a:t>
            </a:r>
            <a:r>
              <a:rPr lang="en-US" sz="1800" dirty="0">
                <a:solidFill>
                  <a:srgbClr val="000000"/>
                </a:solidFill>
                <a:ea typeface="+mn-lt"/>
                <a:cs typeface="+mn-lt"/>
              </a:rPr>
              <a:t> in Python: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err="1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plot_loss</a:t>
            </a:r>
            <a:r>
              <a:rPr lang="en-US" sz="1800" dirty="0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 = …</a:t>
            </a:r>
            <a:br>
              <a:rPr lang="en-US" sz="1800" dirty="0">
                <a:latin typeface="Aptos Mono"/>
                <a:ea typeface="+mn-lt"/>
                <a:cs typeface="+mn-lt"/>
              </a:rPr>
            </a:br>
            <a:r>
              <a:rPr lang="en-US" sz="1800" err="1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plot_accuracy</a:t>
            </a:r>
            <a:r>
              <a:rPr lang="en-US" sz="1800" dirty="0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 = …</a:t>
            </a:r>
            <a:br>
              <a:rPr lang="en-US" sz="1800" dirty="0">
                <a:latin typeface="Aptos Mono"/>
                <a:ea typeface="+mn-lt"/>
                <a:cs typeface="+mn-lt"/>
              </a:rPr>
            </a:br>
            <a:r>
              <a:rPr lang="en-US" sz="1800" dirty="0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(</a:t>
            </a:r>
            <a:r>
              <a:rPr lang="en-US" sz="1800" err="1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ggplot</a:t>
            </a:r>
            <a:r>
              <a:rPr lang="en-US" sz="1800" dirty="0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() + </a:t>
            </a:r>
            <a:r>
              <a:rPr lang="en-US" sz="1800" err="1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plot_loss</a:t>
            </a:r>
            <a:r>
              <a:rPr lang="en-US" sz="1800" dirty="0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 + </a:t>
            </a:r>
            <a:r>
              <a:rPr lang="en-US" sz="1800" err="1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plot_accuracy</a:t>
            </a:r>
            <a:r>
              <a:rPr lang="en-US" sz="1800" dirty="0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).draw()</a:t>
            </a:r>
            <a:endParaRPr lang="en-US" sz="1000" dirty="0">
              <a:solidFill>
                <a:srgbClr val="000000"/>
              </a:solidFill>
              <a:latin typeface="Aptos" panose="020B0004020202020204"/>
              <a:ea typeface="+mn-lt"/>
              <a:cs typeface="+mn-lt"/>
            </a:endParaRPr>
          </a:p>
          <a:p>
            <a:pPr marL="285750" indent="-285750"/>
            <a:endParaRPr lang="en-US" sz="1800">
              <a:solidFill>
                <a:srgbClr val="000000"/>
              </a:solidFill>
              <a:latin typeface="Aptos Mono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Could you fix the error I'm getting running the above code? </a:t>
            </a:r>
            <a:r>
              <a:rPr lang="en-US" sz="1800" b="1" err="1">
                <a:solidFill>
                  <a:srgbClr val="000000"/>
                </a:solidFill>
                <a:ea typeface="+mn-lt"/>
                <a:cs typeface="+mn-lt"/>
              </a:rPr>
              <a:t>AttributeError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: '</a:t>
            </a:r>
            <a:r>
              <a:rPr lang="en-US" sz="1800" b="1" err="1">
                <a:solidFill>
                  <a:srgbClr val="000000"/>
                </a:solidFill>
                <a:ea typeface="+mn-lt"/>
                <a:cs typeface="+mn-lt"/>
              </a:rPr>
              <a:t>ggplot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' object has no attribute '__</a:t>
            </a:r>
            <a:r>
              <a:rPr lang="en-US" sz="1800" b="1" err="1">
                <a:solidFill>
                  <a:srgbClr val="000000"/>
                </a:solidFill>
                <a:ea typeface="+mn-lt"/>
                <a:cs typeface="+mn-lt"/>
              </a:rPr>
              <a:t>radd</a:t>
            </a:r>
            <a:r>
              <a:rPr lang="en-US" sz="1800" b="1" dirty="0">
                <a:solidFill>
                  <a:srgbClr val="000000"/>
                </a:solidFill>
                <a:ea typeface="+mn-lt"/>
                <a:cs typeface="+mn-lt"/>
              </a:rPr>
              <a:t>__'</a:t>
            </a:r>
            <a:br>
              <a:rPr lang="en-US" sz="1800" b="1" dirty="0">
                <a:ea typeface="+mn-lt"/>
                <a:cs typeface="+mn-lt"/>
              </a:rPr>
            </a:br>
            <a:r>
              <a:rPr lang="en-US" sz="1800" dirty="0">
                <a:solidFill>
                  <a:srgbClr val="0D0D0D"/>
                </a:solidFill>
                <a:ea typeface="+mn-lt"/>
                <a:cs typeface="+mn-lt"/>
              </a:rPr>
              <a:t>The error you're encountering typically arises when trying to combine </a:t>
            </a:r>
            <a:r>
              <a:rPr lang="en-US" sz="1800" err="1">
                <a:solidFill>
                  <a:srgbClr val="0D0D0D"/>
                </a:solidFill>
                <a:ea typeface="+mn-lt"/>
                <a:cs typeface="+mn-lt"/>
              </a:rPr>
              <a:t>ggplot</a:t>
            </a:r>
            <a:r>
              <a:rPr lang="en-US" sz="1800" dirty="0">
                <a:solidFill>
                  <a:srgbClr val="0D0D0D"/>
                </a:solidFill>
                <a:ea typeface="+mn-lt"/>
                <a:cs typeface="+mn-lt"/>
              </a:rPr>
              <a:t> objects using the </a:t>
            </a:r>
            <a:r>
              <a:rPr lang="en-US" sz="1800" b="1" dirty="0">
                <a:solidFill>
                  <a:srgbClr val="0D0D0D"/>
                </a:solidFill>
                <a:ea typeface="+mn-lt"/>
                <a:cs typeface="+mn-lt"/>
              </a:rPr>
              <a:t>+</a:t>
            </a:r>
            <a:r>
              <a:rPr lang="en-US" sz="1800" dirty="0">
                <a:solidFill>
                  <a:srgbClr val="0D0D0D"/>
                </a:solidFill>
                <a:ea typeface="+mn-lt"/>
                <a:cs typeface="+mn-lt"/>
              </a:rPr>
              <a:t> operator in a way that is not supported. Let's refactor the code to combine the plots differently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err="1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plot</a:t>
            </a:r>
            <a:r>
              <a:rPr lang="en-US" sz="1800" err="1">
                <a:latin typeface="Aptos Mono"/>
                <a:ea typeface="+mn-lt"/>
                <a:cs typeface="+mn-lt"/>
              </a:rPr>
              <a:t>_loss.draw</a:t>
            </a:r>
            <a:r>
              <a:rPr lang="en-US" sz="1800" dirty="0">
                <a:latin typeface="Aptos Mono"/>
                <a:ea typeface="+mn-lt"/>
                <a:cs typeface="+mn-lt"/>
              </a:rPr>
              <a:t>() </a:t>
            </a:r>
            <a:br>
              <a:rPr lang="en-US" dirty="0">
                <a:latin typeface="Aptos Mono"/>
              </a:rPr>
            </a:br>
            <a:r>
              <a:rPr lang="en-US" sz="1800" err="1">
                <a:latin typeface="Aptos Mono"/>
                <a:ea typeface="+mn-lt"/>
                <a:cs typeface="+mn-lt"/>
              </a:rPr>
              <a:t>plot_accuracy.draw</a:t>
            </a:r>
            <a:r>
              <a:rPr lang="en-US" sz="1800" dirty="0">
                <a:latin typeface="Aptos Mono"/>
                <a:ea typeface="+mn-lt"/>
                <a:cs typeface="+mn-lt"/>
              </a:rPr>
              <a:t>()</a:t>
            </a:r>
            <a:endParaRPr lang="en-US" sz="1800" dirty="0">
              <a:solidFill>
                <a:srgbClr val="000000"/>
              </a:solidFill>
              <a:latin typeface="Aptos Mono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rgbClr val="000000"/>
              </a:solidFill>
              <a:latin typeface="Aptos Mono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D0D0D"/>
                </a:solidFill>
                <a:ea typeface="+mn-lt"/>
                <a:cs typeface="+mn-lt"/>
              </a:rPr>
              <a:t>It is only showing one chart, could you fix it?</a:t>
            </a:r>
            <a:br>
              <a:rPr lang="en-US" sz="1800" b="1" dirty="0">
                <a:ea typeface="+mn-lt"/>
                <a:cs typeface="+mn-lt"/>
              </a:rPr>
            </a:br>
            <a:r>
              <a:rPr lang="en-US" sz="1800" dirty="0">
                <a:solidFill>
                  <a:srgbClr val="0D0D0D"/>
                </a:solidFill>
                <a:ea typeface="+mn-lt"/>
                <a:cs typeface="+mn-lt"/>
              </a:rPr>
              <a:t>Apologies for the confusion. Let's fix the code to display both plots side by side as intended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dirty="0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(</a:t>
            </a:r>
            <a:r>
              <a:rPr lang="en-US" sz="1800" err="1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plot_loss</a:t>
            </a:r>
            <a:r>
              <a:rPr lang="en-US" sz="1800" dirty="0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 | </a:t>
            </a:r>
            <a:r>
              <a:rPr lang="en-US" sz="1800" err="1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plot_accuracy</a:t>
            </a:r>
            <a:r>
              <a:rPr lang="en-US" sz="1800" dirty="0">
                <a:solidFill>
                  <a:srgbClr val="000000"/>
                </a:solidFill>
                <a:latin typeface="Aptos Mono"/>
                <a:ea typeface="+mn-lt"/>
                <a:cs typeface="+mn-lt"/>
              </a:rPr>
              <a:t>).draw()</a:t>
            </a:r>
            <a:endParaRPr lang="en-US" sz="1800" dirty="0">
              <a:latin typeface="Aptos Mono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rgbClr val="000000"/>
              </a:solidFill>
              <a:latin typeface="Aptos Mono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D0D0D"/>
                </a:solidFill>
                <a:ea typeface="+mn-lt"/>
                <a:cs typeface="+mn-lt"/>
              </a:rPr>
              <a:t>I'm getting an error unsupported operand type(s) for |: '</a:t>
            </a:r>
            <a:r>
              <a:rPr lang="en-US" sz="1800" b="1" err="1">
                <a:solidFill>
                  <a:srgbClr val="0D0D0D"/>
                </a:solidFill>
                <a:ea typeface="+mn-lt"/>
                <a:cs typeface="+mn-lt"/>
              </a:rPr>
              <a:t>ggplot</a:t>
            </a:r>
            <a:r>
              <a:rPr lang="en-US" sz="1800" b="1" dirty="0">
                <a:solidFill>
                  <a:srgbClr val="0D0D0D"/>
                </a:solidFill>
                <a:ea typeface="+mn-lt"/>
                <a:cs typeface="+mn-lt"/>
              </a:rPr>
              <a:t>' and '</a:t>
            </a:r>
            <a:r>
              <a:rPr lang="en-US" sz="1800" b="1" err="1">
                <a:solidFill>
                  <a:srgbClr val="0D0D0D"/>
                </a:solidFill>
                <a:ea typeface="+mn-lt"/>
                <a:cs typeface="+mn-lt"/>
              </a:rPr>
              <a:t>ggplot</a:t>
            </a:r>
            <a:r>
              <a:rPr lang="en-US" sz="1800" b="1" dirty="0">
                <a:solidFill>
                  <a:srgbClr val="0D0D0D"/>
                </a:solidFill>
                <a:ea typeface="+mn-lt"/>
                <a:cs typeface="+mn-lt"/>
              </a:rPr>
              <a:t>'</a:t>
            </a:r>
            <a:br>
              <a:rPr lang="en-US" sz="1800" b="1" dirty="0">
                <a:ea typeface="+mn-lt"/>
                <a:cs typeface="+mn-lt"/>
              </a:rPr>
            </a:br>
            <a:r>
              <a:rPr lang="en-US" sz="1800" dirty="0">
                <a:solidFill>
                  <a:srgbClr val="0D0D0D"/>
                </a:solidFill>
                <a:ea typeface="+mn-lt"/>
                <a:cs typeface="+mn-lt"/>
              </a:rPr>
              <a:t>I apologize for the confusion. It seems I made a mistake. In </a:t>
            </a:r>
            <a:r>
              <a:rPr lang="en-US" sz="1800" b="1" err="1">
                <a:solidFill>
                  <a:srgbClr val="0D0D0D"/>
                </a:solidFill>
                <a:ea typeface="+mn-lt"/>
                <a:cs typeface="+mn-lt"/>
              </a:rPr>
              <a:t>plotnine</a:t>
            </a:r>
            <a:r>
              <a:rPr lang="en-US" sz="1800" dirty="0">
                <a:solidFill>
                  <a:srgbClr val="0D0D0D"/>
                </a:solidFill>
                <a:ea typeface="+mn-lt"/>
                <a:cs typeface="+mn-lt"/>
              </a:rPr>
              <a:t>, the </a:t>
            </a:r>
            <a:r>
              <a:rPr lang="en-US" sz="1800" b="1" dirty="0">
                <a:solidFill>
                  <a:srgbClr val="0D0D0D"/>
                </a:solidFill>
                <a:ea typeface="+mn-lt"/>
                <a:cs typeface="+mn-lt"/>
              </a:rPr>
              <a:t>|</a:t>
            </a:r>
            <a:r>
              <a:rPr lang="en-US" sz="1800" dirty="0">
                <a:solidFill>
                  <a:srgbClr val="0D0D0D"/>
                </a:solidFill>
                <a:ea typeface="+mn-lt"/>
                <a:cs typeface="+mn-lt"/>
              </a:rPr>
              <a:t> operator is not used for concatenating plots side by side. Instead, we can use the </a:t>
            </a:r>
            <a:r>
              <a:rPr lang="en-US" sz="1800" b="1" dirty="0">
                <a:solidFill>
                  <a:srgbClr val="0D0D0D"/>
                </a:solidFill>
                <a:ea typeface="+mn-lt"/>
                <a:cs typeface="+mn-lt"/>
              </a:rPr>
              <a:t>+</a:t>
            </a:r>
            <a:r>
              <a:rPr lang="en-US" sz="1800" dirty="0">
                <a:solidFill>
                  <a:srgbClr val="0D0D0D"/>
                </a:solidFill>
                <a:ea typeface="+mn-lt"/>
                <a:cs typeface="+mn-lt"/>
              </a:rPr>
              <a:t> operator. Let me correct that</a:t>
            </a:r>
            <a:br>
              <a:rPr lang="en-US" sz="1800" dirty="0">
                <a:ea typeface="+mn-lt"/>
                <a:cs typeface="+mn-lt"/>
              </a:rPr>
            </a:br>
            <a:r>
              <a:rPr lang="en-US" sz="1800" err="1">
                <a:solidFill>
                  <a:srgbClr val="0D0D0D"/>
                </a:solidFill>
                <a:latin typeface="Aptos Mono"/>
                <a:ea typeface="+mn-lt"/>
                <a:cs typeface="+mn-lt"/>
              </a:rPr>
              <a:t>plot_loss</a:t>
            </a:r>
            <a:r>
              <a:rPr lang="en-US" sz="1800" dirty="0">
                <a:solidFill>
                  <a:srgbClr val="0D0D0D"/>
                </a:solidFill>
                <a:latin typeface="Aptos Mono"/>
                <a:ea typeface="+mn-lt"/>
                <a:cs typeface="+mn-lt"/>
              </a:rPr>
              <a:t> + </a:t>
            </a:r>
            <a:r>
              <a:rPr lang="en-US" sz="1800" err="1">
                <a:solidFill>
                  <a:srgbClr val="0D0D0D"/>
                </a:solidFill>
                <a:latin typeface="Aptos Mono"/>
                <a:ea typeface="+mn-lt"/>
                <a:cs typeface="+mn-lt"/>
              </a:rPr>
              <a:t>plot_accuracy</a:t>
            </a:r>
            <a:endParaRPr lang="en-US" sz="1800">
              <a:solidFill>
                <a:srgbClr val="0D0D0D"/>
              </a:solidFill>
              <a:latin typeface="Aptos Mono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rgbClr val="0D0D0D"/>
              </a:solidFill>
              <a:latin typeface="Aptos Mono"/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 b="1" dirty="0">
                <a:solidFill>
                  <a:srgbClr val="0D0D0D"/>
                </a:solidFill>
                <a:ea typeface="+mn-lt"/>
                <a:cs typeface="+mn-lt"/>
              </a:rPr>
              <a:t>Getting an error '</a:t>
            </a:r>
            <a:r>
              <a:rPr lang="en-US" sz="1800" b="1" dirty="0" err="1">
                <a:solidFill>
                  <a:srgbClr val="0D0D0D"/>
                </a:solidFill>
                <a:ea typeface="+mn-lt"/>
                <a:cs typeface="+mn-lt"/>
              </a:rPr>
              <a:t>ggplot</a:t>
            </a:r>
            <a:r>
              <a:rPr lang="en-US" sz="1800" b="1" dirty="0">
                <a:solidFill>
                  <a:srgbClr val="0D0D0D"/>
                </a:solidFill>
                <a:ea typeface="+mn-lt"/>
                <a:cs typeface="+mn-lt"/>
              </a:rPr>
              <a:t>' object has no attribute '__</a:t>
            </a:r>
            <a:r>
              <a:rPr lang="en-US" sz="1800" b="1" dirty="0" err="1">
                <a:solidFill>
                  <a:srgbClr val="0D0D0D"/>
                </a:solidFill>
                <a:ea typeface="+mn-lt"/>
                <a:cs typeface="+mn-lt"/>
              </a:rPr>
              <a:t>radd</a:t>
            </a:r>
            <a:r>
              <a:rPr lang="en-US" sz="1800" b="1" dirty="0">
                <a:solidFill>
                  <a:srgbClr val="0D0D0D"/>
                </a:solidFill>
                <a:ea typeface="+mn-lt"/>
                <a:cs typeface="+mn-lt"/>
              </a:rPr>
              <a:t>__'</a:t>
            </a:r>
            <a:br>
              <a:rPr lang="en-US" sz="1800" b="1" dirty="0">
                <a:ea typeface="+mn-lt"/>
                <a:cs typeface="+mn-lt"/>
              </a:rPr>
            </a:br>
            <a:r>
              <a:rPr lang="en-US" sz="1800" dirty="0" err="1">
                <a:latin typeface="Aptos Mono"/>
                <a:ea typeface="+mn-lt"/>
                <a:cs typeface="+mn-lt"/>
              </a:rPr>
              <a:t>plot_loss.draw</a:t>
            </a:r>
            <a:r>
              <a:rPr lang="en-US" sz="1800" dirty="0">
                <a:latin typeface="Aptos Mono"/>
                <a:ea typeface="+mn-lt"/>
                <a:cs typeface="+mn-lt"/>
              </a:rPr>
              <a:t>() </a:t>
            </a:r>
            <a:br>
              <a:rPr lang="en-US" sz="1800" dirty="0">
                <a:latin typeface="Aptos Mono"/>
                <a:ea typeface="+mn-lt"/>
                <a:cs typeface="+mn-lt"/>
              </a:rPr>
            </a:br>
            <a:r>
              <a:rPr lang="en-US" sz="1800" dirty="0" err="1">
                <a:latin typeface="Aptos Mono"/>
                <a:ea typeface="+mn-lt"/>
                <a:cs typeface="+mn-lt"/>
              </a:rPr>
              <a:t>plot_accuracy.draw</a:t>
            </a:r>
            <a:r>
              <a:rPr lang="en-US" sz="1800" dirty="0">
                <a:latin typeface="Aptos Mono"/>
                <a:ea typeface="+mn-lt"/>
                <a:cs typeface="+mn-lt"/>
              </a:rPr>
              <a:t>()</a:t>
            </a:r>
            <a:endParaRPr lang="en-US" sz="1800" dirty="0">
              <a:latin typeface="Aptos Mono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7D6254-05E0-5031-E8DB-F38441600CE8}"/>
              </a:ext>
            </a:extLst>
          </p:cNvPr>
          <p:cNvSpPr txBox="1">
            <a:spLocks/>
          </p:cNvSpPr>
          <p:nvPr/>
        </p:nvSpPr>
        <p:spPr>
          <a:xfrm>
            <a:off x="451556" y="353836"/>
            <a:ext cx="10639777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Chatlogs from GENIAL: examples from quantitative MSc course</a:t>
            </a:r>
            <a:endParaRPr lang="en-US"/>
          </a:p>
        </p:txBody>
      </p:sp>
      <p:pic>
        <p:nvPicPr>
          <p:cNvPr id="4" name="Picture 3" descr="Image Created with DALL·E from within BingAI">
            <a:extLst>
              <a:ext uri="{FF2B5EF4-FFF2-40B4-BE49-F238E27FC236}">
                <a16:creationId xmlns:a16="http://schemas.microsoft.com/office/drawing/2014/main" id="{2541CD7C-A370-9B19-57CF-81E75972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27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2D8F-F70C-7363-1D37-0B1478B35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867" y="1532114"/>
            <a:ext cx="10515600" cy="122431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b="1" u="sng">
                <a:solidFill>
                  <a:srgbClr val="000000"/>
                </a:solidFill>
                <a:latin typeface="Aptos"/>
                <a:cs typeface="Arial"/>
              </a:rPr>
              <a:t>The references type</a:t>
            </a:r>
            <a:endParaRPr lang="en-US"/>
          </a:p>
          <a:p>
            <a:pPr marL="0" indent="0">
              <a:buNone/>
            </a:pPr>
            <a:endParaRPr lang="en-GB" i="1">
              <a:solidFill>
                <a:srgbClr val="000000"/>
              </a:solidFill>
              <a:ea typeface="+mn-lt"/>
              <a:cs typeface="Arial"/>
            </a:endParaRPr>
          </a:p>
          <a:p>
            <a:pPr marL="0" indent="0">
              <a:buNone/>
            </a:pPr>
            <a:endParaRPr lang="en-GB" i="1">
              <a:solidFill>
                <a:srgbClr val="000000"/>
              </a:solidFill>
              <a:ea typeface="+mn-lt"/>
              <a:cs typeface="Arial"/>
            </a:endParaRPr>
          </a:p>
          <a:p>
            <a:pPr marL="0" indent="0">
              <a:buNone/>
            </a:pPr>
            <a:endParaRPr lang="en-GB" i="1">
              <a:solidFill>
                <a:srgbClr val="000000"/>
              </a:solidFill>
              <a:ea typeface="+mn-lt"/>
              <a:cs typeface="Arial"/>
            </a:endParaRPr>
          </a:p>
          <a:p>
            <a:pPr marL="0" indent="0">
              <a:buNone/>
            </a:pPr>
            <a:endParaRPr lang="en-GB" i="1">
              <a:solidFill>
                <a:srgbClr val="000000"/>
              </a:solidFill>
              <a:ea typeface="+mn-lt"/>
              <a:cs typeface="Arial"/>
            </a:endParaRPr>
          </a:p>
          <a:p>
            <a:pPr marL="0" indent="0">
              <a:buNone/>
            </a:pPr>
            <a:endParaRPr lang="en-GB" i="1">
              <a:solidFill>
                <a:srgbClr val="000000"/>
              </a:solidFill>
              <a:ea typeface="+mn-lt"/>
              <a:cs typeface="Arial"/>
            </a:endParaRPr>
          </a:p>
          <a:p>
            <a:pPr marL="0" indent="0">
              <a:buNone/>
            </a:pPr>
            <a:endParaRPr lang="en-GB" i="1">
              <a:solidFill>
                <a:srgbClr val="000000"/>
              </a:solidFill>
              <a:ea typeface="+mn-lt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7D6254-05E0-5031-E8DB-F38441600CE8}"/>
              </a:ext>
            </a:extLst>
          </p:cNvPr>
          <p:cNvSpPr txBox="1">
            <a:spLocks/>
          </p:cNvSpPr>
          <p:nvPr/>
        </p:nvSpPr>
        <p:spPr>
          <a:xfrm>
            <a:off x="451556" y="353836"/>
            <a:ext cx="10639777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Chatlogs from GENIAL: examples from quantitative MSc course</a:t>
            </a:r>
            <a:endParaRPr lang="en-US"/>
          </a:p>
        </p:txBody>
      </p:sp>
      <p:pic>
        <p:nvPicPr>
          <p:cNvPr id="2" name="Picture 1" descr="A screenshot of a white text&#10;&#10;Description automatically generated">
            <a:extLst>
              <a:ext uri="{FF2B5EF4-FFF2-40B4-BE49-F238E27FC236}">
                <a16:creationId xmlns:a16="http://schemas.microsoft.com/office/drawing/2014/main" id="{1E6066C3-5230-5EDB-2C33-E57FD0618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40" y="1173560"/>
            <a:ext cx="7879644" cy="451866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647F74-DF3A-7C5F-9FD8-FEE6C5291C92}"/>
              </a:ext>
            </a:extLst>
          </p:cNvPr>
          <p:cNvSpPr txBox="1">
            <a:spLocks/>
          </p:cNvSpPr>
          <p:nvPr/>
        </p:nvSpPr>
        <p:spPr>
          <a:xfrm>
            <a:off x="843844" y="5686423"/>
            <a:ext cx="5796843" cy="10098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b="1" u="sng">
              <a:latin typeface="Aptos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900">
                <a:solidFill>
                  <a:srgbClr val="FF0000"/>
                </a:solidFill>
                <a:ea typeface="+mn-lt"/>
                <a:cs typeface="+mn-lt"/>
              </a:rPr>
              <a:t>Cons:</a:t>
            </a:r>
            <a:r>
              <a:rPr lang="en-US" sz="1900">
                <a:ea typeface="+mn-lt"/>
                <a:cs typeface="+mn-lt"/>
              </a:rPr>
              <a:t> </a:t>
            </a:r>
            <a:endParaRPr lang="en-GB" sz="1900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en-US" sz="1900">
                <a:ea typeface="+mn-lt"/>
                <a:cs typeface="+mn-lt"/>
              </a:rPr>
              <a:t>Makes citations up (should be better with GPT4)</a:t>
            </a:r>
            <a:endParaRPr lang="en-US" sz="1900"/>
          </a:p>
        </p:txBody>
      </p:sp>
      <p:pic>
        <p:nvPicPr>
          <p:cNvPr id="5" name="Picture 4" descr="Image Created with DALL·E from within BingAI">
            <a:extLst>
              <a:ext uri="{FF2B5EF4-FFF2-40B4-BE49-F238E27FC236}">
                <a16:creationId xmlns:a16="http://schemas.microsoft.com/office/drawing/2014/main" id="{056F98B4-23B4-A8FB-5E5B-55467F24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426" y="138942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9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2D8F-F70C-7363-1D37-0B1478B35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24773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b="1">
                <a:solidFill>
                  <a:srgbClr val="000000"/>
                </a:solidFill>
                <a:latin typeface="Aptos"/>
                <a:cs typeface="Arial"/>
              </a:rPr>
              <a:t>The "I will ask anything" student: used before attempting the assignment</a:t>
            </a:r>
            <a:endParaRPr lang="en-US"/>
          </a:p>
          <a:p>
            <a:pPr marL="457200" indent="-457200"/>
            <a:r>
              <a:rPr lang="en-GB" sz="1800" i="1">
                <a:latin typeface="Aptos"/>
                <a:cs typeface="Arial"/>
              </a:rPr>
              <a:t>Substitute of book or papers</a:t>
            </a:r>
          </a:p>
          <a:p>
            <a:pPr marL="457200" indent="-457200"/>
            <a:r>
              <a:rPr lang="en-GB" sz="1800" i="1">
                <a:latin typeface="Aptos"/>
                <a:cs typeface="Arial"/>
              </a:rPr>
              <a:t>Substitute of dictionary</a:t>
            </a:r>
          </a:p>
          <a:p>
            <a:pPr marL="457200" indent="-457200"/>
            <a:r>
              <a:rPr lang="en-GB" sz="1800" i="1">
                <a:latin typeface="Aptos"/>
                <a:cs typeface="Arial"/>
              </a:rPr>
              <a:t>Substitute of search engine</a:t>
            </a:r>
          </a:p>
          <a:p>
            <a:pPr marL="457200" indent="-457200"/>
            <a:r>
              <a:rPr lang="en-GB" sz="1800" i="1">
                <a:latin typeface="Aptos"/>
                <a:cs typeface="Arial"/>
              </a:rPr>
              <a:t>Substitute of thinking?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7D6254-05E0-5031-E8DB-F38441600CE8}"/>
              </a:ext>
            </a:extLst>
          </p:cNvPr>
          <p:cNvSpPr txBox="1">
            <a:spLocks/>
          </p:cNvSpPr>
          <p:nvPr/>
        </p:nvSpPr>
        <p:spPr>
          <a:xfrm>
            <a:off x="451556" y="353836"/>
            <a:ext cx="10639777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Chat logs from GENIAL: examples from quantitative MSc course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083CD8-0C97-1F2D-AE7B-AB75133FCB58}"/>
              </a:ext>
            </a:extLst>
          </p:cNvPr>
          <p:cNvSpPr txBox="1"/>
          <p:nvPr/>
        </p:nvSpPr>
        <p:spPr>
          <a:xfrm>
            <a:off x="852312" y="4210755"/>
            <a:ext cx="10493021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Pro: 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ptos"/>
                <a:cs typeface="Arial"/>
              </a:rPr>
              <a:t>It can answer with very specific and extended prompts (for example specifying course context)</a:t>
            </a:r>
          </a:p>
          <a:p>
            <a:r>
              <a:rPr lang="en-US">
                <a:solidFill>
                  <a:srgbClr val="FF0000"/>
                </a:solidFill>
                <a:ea typeface="+mn-lt"/>
                <a:cs typeface="+mn-lt"/>
              </a:rPr>
              <a:t>Cons: 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ptos"/>
                <a:cs typeface="Arial"/>
              </a:rPr>
              <a:t>Hard to check sources and compare</a:t>
            </a:r>
            <a:endParaRPr lang="en-US">
              <a:latin typeface="Apto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ptos"/>
                <a:cs typeface="Arial"/>
              </a:rPr>
              <a:t>If the prompt is vague or not enough details/context, the bot might mislead</a:t>
            </a:r>
            <a:endParaRPr lang="en-US">
              <a:latin typeface="Aptos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latin typeface="Aptos"/>
                <a:cs typeface="Arial"/>
              </a:rPr>
              <a:t>It might not be compliant with course policy</a:t>
            </a:r>
            <a:endParaRPr lang="en-US">
              <a:latin typeface="Aptos"/>
            </a:endParaRPr>
          </a:p>
          <a:p>
            <a:endParaRPr lang="en-US"/>
          </a:p>
        </p:txBody>
      </p:sp>
      <p:pic>
        <p:nvPicPr>
          <p:cNvPr id="4" name="Picture 3" descr="Image Created with DALL·E from within BingAI">
            <a:extLst>
              <a:ext uri="{FF2B5EF4-FFF2-40B4-BE49-F238E27FC236}">
                <a16:creationId xmlns:a16="http://schemas.microsoft.com/office/drawing/2014/main" id="{B60FF13D-DC73-1EFA-D127-3DA3FF39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66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27D6254-05E0-5031-E8DB-F38441600CE8}"/>
              </a:ext>
            </a:extLst>
          </p:cNvPr>
          <p:cNvSpPr txBox="1">
            <a:spLocks/>
          </p:cNvSpPr>
          <p:nvPr/>
        </p:nvSpPr>
        <p:spPr>
          <a:xfrm>
            <a:off x="451556" y="353836"/>
            <a:ext cx="10639777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Chatlogs from GENIAL: examples from quantitative MSc course</a:t>
            </a:r>
            <a:endParaRPr lang="en-US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821D151-419D-7897-6C49-8E415B7E4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603" y="2326922"/>
            <a:ext cx="2083506" cy="753534"/>
          </a:xfrm>
          <a:prstGeom prst="rect">
            <a:avLst/>
          </a:prstGeom>
        </p:spPr>
      </p:pic>
      <p:pic>
        <p:nvPicPr>
          <p:cNvPr id="6" name="Picture 5" descr="A close-up of a black text&#10;&#10;Description automatically generated">
            <a:extLst>
              <a:ext uri="{FF2B5EF4-FFF2-40B4-BE49-F238E27FC236}">
                <a16:creationId xmlns:a16="http://schemas.microsoft.com/office/drawing/2014/main" id="{DF7F2084-3DE7-F6E1-FE9E-EF80A19D3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902" y="3644195"/>
            <a:ext cx="2430640" cy="704144"/>
          </a:xfrm>
          <a:prstGeom prst="rect">
            <a:avLst/>
          </a:prstGeom>
        </p:spPr>
      </p:pic>
      <p:pic>
        <p:nvPicPr>
          <p:cNvPr id="8" name="Picture 7" descr="A close-up of a sign&#10;&#10;Description automatically generated">
            <a:extLst>
              <a:ext uri="{FF2B5EF4-FFF2-40B4-BE49-F238E27FC236}">
                <a16:creationId xmlns:a16="http://schemas.microsoft.com/office/drawing/2014/main" id="{2D5A70A8-2A33-168A-D299-20E6F854A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974" y="4783667"/>
            <a:ext cx="2126546" cy="666045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5B2AC45-665B-205F-15A9-095E149B3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133" y="2199011"/>
            <a:ext cx="5249334" cy="732779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2F2BF05-D34F-45E3-C102-2C27C62B81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676" y="3257902"/>
            <a:ext cx="3151717" cy="731663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12CC0C2-9F47-0823-FFB5-2023223CAC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532" y="4771018"/>
            <a:ext cx="4746978" cy="691343"/>
          </a:xfrm>
          <a:prstGeom prst="rect">
            <a:avLst/>
          </a:prstGeom>
        </p:spPr>
      </p:pic>
      <p:pic>
        <p:nvPicPr>
          <p:cNvPr id="12" name="Picture 11" descr="A close-up of a sign&#10;&#10;Description automatically generated">
            <a:extLst>
              <a:ext uri="{FF2B5EF4-FFF2-40B4-BE49-F238E27FC236}">
                <a16:creationId xmlns:a16="http://schemas.microsoft.com/office/drawing/2014/main" id="{B8A3097C-7EAB-4209-A0C0-1B6467630A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0745" y="3761669"/>
            <a:ext cx="2475089" cy="740128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1AE2BC6-BBC0-DEA0-9486-82BAA876AC8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57446" y="1262592"/>
            <a:ext cx="3691465" cy="765527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A760B77-832F-FEC9-EB2E-3206795535F1}"/>
              </a:ext>
            </a:extLst>
          </p:cNvPr>
          <p:cNvSpPr txBox="1">
            <a:spLocks/>
          </p:cNvSpPr>
          <p:nvPr/>
        </p:nvSpPr>
        <p:spPr>
          <a:xfrm>
            <a:off x="841022" y="5553779"/>
            <a:ext cx="10515600" cy="11452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sz="1800" b="1" u="sng">
              <a:latin typeface="Aptos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>
                <a:solidFill>
                  <a:srgbClr val="FF0000"/>
                </a:solidFill>
                <a:ea typeface="+mn-lt"/>
                <a:cs typeface="+mn-lt"/>
              </a:rPr>
              <a:t>Cons:</a:t>
            </a:r>
            <a:r>
              <a:rPr lang="en-US" sz="1800">
                <a:ea typeface="+mn-lt"/>
                <a:cs typeface="+mn-lt"/>
              </a:rPr>
              <a:t> </a:t>
            </a:r>
            <a:endParaRPr lang="en-GB">
              <a:ea typeface="+mn-lt"/>
              <a:cs typeface="+mn-l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ea typeface="+mn-lt"/>
                <a:cs typeface="+mn-lt"/>
              </a:rPr>
              <a:t>Hard to check sources and compare</a:t>
            </a:r>
            <a:endParaRPr lang="en-GB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75182EA-C0E0-3384-45CA-F61B47DBB912}"/>
              </a:ext>
            </a:extLst>
          </p:cNvPr>
          <p:cNvSpPr txBox="1">
            <a:spLocks/>
          </p:cNvSpPr>
          <p:nvPr/>
        </p:nvSpPr>
        <p:spPr>
          <a:xfrm>
            <a:off x="838200" y="1419225"/>
            <a:ext cx="10515600" cy="24773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b="1">
                <a:solidFill>
                  <a:srgbClr val="000000"/>
                </a:solidFill>
                <a:latin typeface="Aptos"/>
                <a:cs typeface="Arial"/>
              </a:rPr>
              <a:t>The "I will ask anything" type: search engine</a:t>
            </a:r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800" i="1">
              <a:latin typeface="Aptos"/>
              <a:cs typeface="Arial"/>
            </a:endParaRPr>
          </a:p>
        </p:txBody>
      </p:sp>
      <p:pic>
        <p:nvPicPr>
          <p:cNvPr id="3" name="Picture 2" descr="Image Created with DALL·E from within BingAI">
            <a:extLst>
              <a:ext uri="{FF2B5EF4-FFF2-40B4-BE49-F238E27FC236}">
                <a16:creationId xmlns:a16="http://schemas.microsoft.com/office/drawing/2014/main" id="{C4DE09B5-27B0-E829-C3FB-14F468C922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1" y="1286556"/>
            <a:ext cx="10153650" cy="4448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Outline</a:t>
            </a:r>
            <a:endParaRPr lang="en-US"/>
          </a:p>
          <a:p>
            <a:pPr marL="342900" indent="-342900"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Technology (including AI) in education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GENIAL project and selected results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Existing policies and guidelines on AI in Education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Our "suggestions"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2000" b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E5E3E-C162-54E0-9848-70B7CB2AED1C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7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64C1236-79A7-E831-4510-7EF83B46A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37" y="2823"/>
            <a:ext cx="7016695" cy="6859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17863A-A29F-233C-28DE-2CAB3587BE77}"/>
              </a:ext>
            </a:extLst>
          </p:cNvPr>
          <p:cNvSpPr txBox="1"/>
          <p:nvPr/>
        </p:nvSpPr>
        <p:spPr>
          <a:xfrm>
            <a:off x="8444088" y="1727199"/>
            <a:ext cx="3217333" cy="1477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student is trying to get a comment from pictures, but they don't include them. </a:t>
            </a:r>
          </a:p>
          <a:p>
            <a:r>
              <a:rPr lang="en-US"/>
              <a:t>The bot does not complain and comes up with an answer.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4377CB7-7801-139F-182E-4A92C8715425}"/>
              </a:ext>
            </a:extLst>
          </p:cNvPr>
          <p:cNvSpPr/>
          <p:nvPr/>
        </p:nvSpPr>
        <p:spPr>
          <a:xfrm>
            <a:off x="428976" y="1631243"/>
            <a:ext cx="6152443" cy="5475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mage Created with DALL·E from within BingAI">
            <a:extLst>
              <a:ext uri="{FF2B5EF4-FFF2-40B4-BE49-F238E27FC236}">
                <a16:creationId xmlns:a16="http://schemas.microsoft.com/office/drawing/2014/main" id="{BC25E0F1-F145-7DE7-B825-75074C4DD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4F2CA1E1-2290-0F73-BA13-0B842B378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" y="2821"/>
            <a:ext cx="6216790" cy="541302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83F1C0D-6254-EE7A-091F-11A9B3E65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83" y="1435100"/>
            <a:ext cx="5965034" cy="5420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EC6E55-32DD-CE6A-8E8D-F4849C757124}"/>
              </a:ext>
            </a:extLst>
          </p:cNvPr>
          <p:cNvSpPr txBox="1"/>
          <p:nvPr/>
        </p:nvSpPr>
        <p:spPr>
          <a:xfrm>
            <a:off x="6837748" y="232298"/>
            <a:ext cx="321733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Sometimes a simple dictionary might solve many problems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F47D32-D8A4-95D9-A310-89BE700E3A6A}"/>
              </a:ext>
            </a:extLst>
          </p:cNvPr>
          <p:cNvSpPr txBox="1"/>
          <p:nvPr/>
        </p:nvSpPr>
        <p:spPr>
          <a:xfrm>
            <a:off x="2703688" y="5740399"/>
            <a:ext cx="3217333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Hard to see a bot telling you your question does not make sense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5166A5C-7D24-9A08-7F9E-471A0994818C}"/>
              </a:ext>
            </a:extLst>
          </p:cNvPr>
          <p:cNvSpPr/>
          <p:nvPr/>
        </p:nvSpPr>
        <p:spPr>
          <a:xfrm>
            <a:off x="9189155" y="6649155"/>
            <a:ext cx="1670755" cy="19191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9B1815-0687-934D-3E91-BE3178D84CAE}"/>
              </a:ext>
            </a:extLst>
          </p:cNvPr>
          <p:cNvSpPr/>
          <p:nvPr/>
        </p:nvSpPr>
        <p:spPr>
          <a:xfrm>
            <a:off x="276576" y="231421"/>
            <a:ext cx="1670755" cy="21448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5AA0EA-DA8E-52D8-B2A9-350F4A98FBD5}"/>
              </a:ext>
            </a:extLst>
          </p:cNvPr>
          <p:cNvSpPr/>
          <p:nvPr/>
        </p:nvSpPr>
        <p:spPr>
          <a:xfrm>
            <a:off x="7202309" y="5734754"/>
            <a:ext cx="2489201" cy="1411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Image Created with DALL·E from within BingAI">
            <a:extLst>
              <a:ext uri="{FF2B5EF4-FFF2-40B4-BE49-F238E27FC236}">
                <a16:creationId xmlns:a16="http://schemas.microsoft.com/office/drawing/2014/main" id="{77C32986-676F-55FE-75E6-54AAC4371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1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" grpId="0" animBg="1"/>
      <p:bldP spid="5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72D8F-F70C-7363-1D37-0B1478B352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9225"/>
            <a:ext cx="10515600" cy="24773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1800" b="1">
                <a:solidFill>
                  <a:srgbClr val="000000"/>
                </a:solidFill>
                <a:latin typeface="Aptos"/>
                <a:cs typeface="Arial"/>
              </a:rPr>
              <a:t>The "I will ask anything" student: used before attempting the assignment</a:t>
            </a:r>
            <a:endParaRPr lang="en-US"/>
          </a:p>
          <a:p>
            <a:pPr marL="457200" indent="-457200"/>
            <a:r>
              <a:rPr lang="en-GB" sz="1800" i="1">
                <a:latin typeface="Aptos"/>
                <a:cs typeface="Arial"/>
              </a:rPr>
              <a:t>Substitute of book or papers</a:t>
            </a:r>
          </a:p>
          <a:p>
            <a:pPr marL="457200" indent="-457200"/>
            <a:r>
              <a:rPr lang="en-GB" sz="1800" i="1">
                <a:latin typeface="Aptos"/>
                <a:cs typeface="Arial"/>
              </a:rPr>
              <a:t>Substitute of dictionary</a:t>
            </a:r>
          </a:p>
          <a:p>
            <a:pPr marL="457200" indent="-457200"/>
            <a:r>
              <a:rPr lang="en-GB" sz="1800" i="1">
                <a:latin typeface="Aptos"/>
                <a:cs typeface="Arial"/>
              </a:rPr>
              <a:t>Substitute of search engine</a:t>
            </a:r>
          </a:p>
          <a:p>
            <a:pPr marL="457200" indent="-457200"/>
            <a:r>
              <a:rPr lang="en-GB" sz="1800" i="1">
                <a:ea typeface="+mn-lt"/>
                <a:cs typeface="+mn-lt"/>
              </a:rPr>
              <a:t>Substitute of thinking?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27D6254-05E0-5031-E8DB-F38441600CE8}"/>
              </a:ext>
            </a:extLst>
          </p:cNvPr>
          <p:cNvSpPr txBox="1">
            <a:spLocks/>
          </p:cNvSpPr>
          <p:nvPr/>
        </p:nvSpPr>
        <p:spPr>
          <a:xfrm>
            <a:off x="451556" y="353836"/>
            <a:ext cx="10639777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Chat logs from GENIAL: examples from quantitative MSc course</a:t>
            </a:r>
            <a:endParaRPr lang="en-US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C8A3E15-AC9E-B73E-B061-213E8156D4B6}"/>
              </a:ext>
            </a:extLst>
          </p:cNvPr>
          <p:cNvSpPr txBox="1"/>
          <p:nvPr/>
        </p:nvSpPr>
        <p:spPr>
          <a:xfrm>
            <a:off x="846667" y="4114800"/>
            <a:ext cx="10244665" cy="147732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rgbClr val="FF0000"/>
              </a:solidFill>
              <a:cs typeface="Segoe UI"/>
            </a:endParaRPr>
          </a:p>
          <a:p>
            <a:pPr marL="228600" indent="-228600">
              <a:buFont typeface=""/>
              <a:buChar char="•"/>
            </a:pPr>
            <a:r>
              <a:rPr lang="en-US">
                <a:solidFill>
                  <a:srgbClr val="000000"/>
                </a:solidFill>
                <a:cs typeface="Arial"/>
              </a:rPr>
              <a:t>Bot</a:t>
            </a:r>
            <a:r>
              <a:rPr lang="en-US">
                <a:cs typeface="Arial"/>
              </a:rPr>
              <a:t> is very polite, hard to see a clear statement</a:t>
            </a:r>
          </a:p>
          <a:p>
            <a:pPr marL="228600" indent="-228600">
              <a:buFont typeface=""/>
              <a:buChar char="•"/>
            </a:pPr>
            <a:r>
              <a:rPr lang="en-US">
                <a:cs typeface="Arial"/>
              </a:rPr>
              <a:t>Does usually not admit question is not clear/contradictory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>
                <a:cs typeface="Arial"/>
              </a:rPr>
              <a:t>Hard to see "I don't know" or denying an answer when not sure​</a:t>
            </a:r>
          </a:p>
          <a:p>
            <a:endParaRPr lang="en-US">
              <a:solidFill>
                <a:srgbClr val="FF0000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70E9F-AFC6-A543-A4CD-6508284B0DE0}"/>
              </a:ext>
            </a:extLst>
          </p:cNvPr>
          <p:cNvSpPr txBox="1"/>
          <p:nvPr/>
        </p:nvSpPr>
        <p:spPr>
          <a:xfrm>
            <a:off x="2133600" y="5418666"/>
            <a:ext cx="728133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 algn="l">
              <a:buFont typeface="Arial"/>
              <a:buChar char="•"/>
            </a:pPr>
            <a:endParaRPr lang="en-US">
              <a:latin typeface="Arial"/>
              <a:cs typeface="Arial"/>
            </a:endParaRPr>
          </a:p>
          <a:p>
            <a:pPr algn="ctr"/>
            <a:r>
              <a:rPr lang="en-US" b="1">
                <a:solidFill>
                  <a:srgbClr val="FF0000"/>
                </a:solidFill>
                <a:latin typeface="Arial"/>
                <a:cs typeface="Arial"/>
              </a:rPr>
              <a:t>False sense of security, reinforcement of your own ideas</a:t>
            </a:r>
            <a:endParaRPr lang="en-US"/>
          </a:p>
        </p:txBody>
      </p:sp>
      <p:pic>
        <p:nvPicPr>
          <p:cNvPr id="6" name="Picture 5" descr="Image Created with DALL·E from within BingAI">
            <a:extLst>
              <a:ext uri="{FF2B5EF4-FFF2-40B4-BE49-F238E27FC236}">
                <a16:creationId xmlns:a16="http://schemas.microsoft.com/office/drawing/2014/main" id="{35589B1B-F9F6-B657-D83C-020EE2441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6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1" y="1286556"/>
            <a:ext cx="11605568" cy="4448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,Sans-Serif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(non-exhaustive list of) Existing policies and guidelines</a:t>
            </a:r>
            <a:endParaRPr lang="en-US" b="0" dirty="0">
              <a:solidFill>
                <a:srgbClr val="000000"/>
              </a:solidFill>
            </a:endParaRPr>
          </a:p>
          <a:p>
            <a:pPr>
              <a:buFont typeface="Wingdings,Sans-Serif" panose="020B0604020202020204" pitchFamily="34" charset="0"/>
              <a:buChar char="§"/>
            </a:pPr>
            <a:endParaRPr lang="en-US" sz="800" b="0">
              <a:solidFill>
                <a:schemeClr val="tx1"/>
              </a:solidFill>
              <a:latin typeface="Arial"/>
              <a:cs typeface="Arial"/>
            </a:endParaRPr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(2018) </a:t>
            </a:r>
            <a:r>
              <a:rPr lang="en-US" sz="1800" b="1" dirty="0">
                <a:latin typeface="Arial"/>
                <a:cs typeface="Arial"/>
              </a:rPr>
              <a:t>The impact of artificial intelligence on learning, teaching, and education</a:t>
            </a:r>
            <a:r>
              <a:rPr lang="en-US" sz="1800" dirty="0">
                <a:latin typeface="Arial"/>
                <a:cs typeface="Arial"/>
              </a:rPr>
              <a:t> – policies for the </a:t>
            </a:r>
            <a:endParaRPr lang="en-US" sz="1800"/>
          </a:p>
          <a:p>
            <a:pPr marL="185420" lvl="2" indent="0">
              <a:buNone/>
            </a:pPr>
            <a:r>
              <a:rPr lang="en-US" sz="1800" dirty="0">
                <a:latin typeface="Arial"/>
                <a:cs typeface="Arial"/>
              </a:rPr>
              <a:t>   future. Joint Research Centre, European Commission Science and Knowledge Service [11]</a:t>
            </a:r>
            <a:endParaRPr lang="en-US" sz="1800" dirty="0"/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(May 2023) </a:t>
            </a:r>
            <a:r>
              <a:rPr lang="en-US" sz="1800" b="1" dirty="0">
                <a:latin typeface="Arial"/>
                <a:cs typeface="Arial"/>
              </a:rPr>
              <a:t>Artificial intelligence and the future of teaching and learning</a:t>
            </a:r>
            <a:r>
              <a:rPr lang="en-US" sz="1800" dirty="0">
                <a:latin typeface="Arial"/>
                <a:cs typeface="Arial"/>
              </a:rPr>
              <a:t> – insights and </a:t>
            </a:r>
            <a:endParaRPr lang="en-US" dirty="0"/>
          </a:p>
          <a:p>
            <a:pPr marL="185420" lvl="2" indent="0">
              <a:buNone/>
            </a:pPr>
            <a:r>
              <a:rPr lang="en-US" sz="1800" dirty="0">
                <a:latin typeface="Arial"/>
                <a:cs typeface="Arial"/>
              </a:rPr>
              <a:t>   recommendations. Office of Educational Technology [12]</a:t>
            </a:r>
            <a:endParaRPr lang="en-US" dirty="0"/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(October 2023) </a:t>
            </a:r>
            <a:r>
              <a:rPr lang="en-US" sz="1800" b="1" dirty="0">
                <a:latin typeface="Arial"/>
                <a:cs typeface="Arial"/>
              </a:rPr>
              <a:t>Generative artificial intelligence in education</a:t>
            </a:r>
            <a:r>
              <a:rPr lang="en-US" sz="1800" dirty="0">
                <a:latin typeface="Arial"/>
                <a:cs typeface="Arial"/>
              </a:rPr>
              <a:t>. UK Dept. of Education [13]</a:t>
            </a:r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(2023) </a:t>
            </a:r>
            <a:r>
              <a:rPr lang="en-US" sz="1800" b="1" dirty="0">
                <a:latin typeface="Arial"/>
                <a:cs typeface="Arial"/>
              </a:rPr>
              <a:t>ChatGPT and artificial intelligence in higher education</a:t>
            </a:r>
            <a:r>
              <a:rPr lang="en-US" sz="1800" dirty="0">
                <a:latin typeface="Arial"/>
                <a:cs typeface="Arial"/>
              </a:rPr>
              <a:t> – quick start guide. UNESCO [14]</a:t>
            </a:r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(2023) </a:t>
            </a:r>
            <a:r>
              <a:rPr lang="en-US" sz="1800" b="1" dirty="0">
                <a:latin typeface="Arial"/>
                <a:cs typeface="Arial"/>
              </a:rPr>
              <a:t>Technology in education</a:t>
            </a:r>
            <a:r>
              <a:rPr lang="en-US" sz="1800" dirty="0">
                <a:latin typeface="Arial"/>
                <a:cs typeface="Arial"/>
              </a:rPr>
              <a:t> – a tool on whose terms? UNESCO [15]</a:t>
            </a:r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(February 2024) </a:t>
            </a:r>
            <a:r>
              <a:rPr lang="en-US" sz="1800" b="1" dirty="0">
                <a:latin typeface="Arial"/>
                <a:cs typeface="Arial"/>
              </a:rPr>
              <a:t>AI use in assessments:</a:t>
            </a:r>
            <a:r>
              <a:rPr lang="en-US" sz="1800" dirty="0">
                <a:latin typeface="Arial"/>
                <a:cs typeface="Arial"/>
              </a:rPr>
              <a:t> protecting the integrity of qualifications. Joint Council for </a:t>
            </a:r>
          </a:p>
          <a:p>
            <a:pPr marL="185420" lvl="2" indent="0">
              <a:buNone/>
            </a:pPr>
            <a:r>
              <a:rPr lang="en-US" sz="1800" dirty="0">
                <a:latin typeface="Arial"/>
                <a:cs typeface="Arial"/>
              </a:rPr>
              <a:t>   Qualifications [16]</a:t>
            </a:r>
            <a:endParaRPr lang="en-US" dirty="0"/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(April 2024) </a:t>
            </a:r>
            <a:r>
              <a:rPr lang="en-US" sz="1800" b="1" dirty="0">
                <a:latin typeface="Arial"/>
                <a:cs typeface="Arial"/>
              </a:rPr>
              <a:t>LSE statement on Generative Artificial Intelligence and education</a:t>
            </a:r>
            <a:r>
              <a:rPr lang="en-US" sz="1800" dirty="0">
                <a:latin typeface="Arial"/>
                <a:cs typeface="Arial"/>
              </a:rPr>
              <a:t> [17]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BFF97-3F50-3129-1990-A5170F17475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649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2568" y="1316635"/>
            <a:ext cx="11847146" cy="505964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buFont typeface="Wingdings,Sans-Serif" panose="020B0604020202020204" pitchFamily="34" charset="0"/>
              <a:buChar char="§"/>
            </a:pPr>
            <a:r>
              <a:rPr lang="en-US">
                <a:latin typeface="Arial"/>
                <a:cs typeface="Arial"/>
              </a:rPr>
              <a:t>Existing policies and guidelines</a:t>
            </a:r>
            <a:endParaRPr lang="en-US" b="0">
              <a:solidFill>
                <a:srgbClr val="000000"/>
              </a:solidFill>
            </a:endParaRPr>
          </a:p>
          <a:p>
            <a:pPr>
              <a:buFont typeface="Wingdings,Sans-Serif" panose="020B0604020202020204" pitchFamily="34" charset="0"/>
              <a:buChar char="§"/>
            </a:pPr>
            <a:endParaRPr lang="en-US" sz="800" b="0">
              <a:solidFill>
                <a:schemeClr val="tx1"/>
              </a:solidFill>
              <a:latin typeface="Arial"/>
              <a:cs typeface="Arial"/>
            </a:endParaRPr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b="1">
                <a:latin typeface="Arial"/>
                <a:cs typeface="Arial"/>
              </a:rPr>
              <a:t>Context</a:t>
            </a:r>
          </a:p>
          <a:p>
            <a:pPr marL="541020" lvl="3">
              <a:buFont typeface="Wingdings,Sans-Serif" panose="020B0604020202020204" pitchFamily="34" charset="0"/>
              <a:buChar char="§"/>
            </a:pPr>
            <a:r>
              <a:rPr lang="en-US" sz="1600">
                <a:latin typeface="Arial"/>
                <a:cs typeface="Arial"/>
              </a:rPr>
              <a:t>"The </a:t>
            </a:r>
            <a:r>
              <a:rPr lang="en-US" sz="16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impact </a:t>
            </a:r>
            <a:r>
              <a:rPr lang="en-US" sz="1600">
                <a:latin typeface="Arial"/>
                <a:cs typeface="Arial"/>
              </a:rPr>
              <a:t>of these technologies in practical educational settings </a:t>
            </a:r>
            <a:r>
              <a:rPr lang="en-US" sz="1600" b="1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has been relatively modest </a:t>
            </a:r>
            <a:r>
              <a:rPr lang="en-US" sz="1600">
                <a:latin typeface="Arial"/>
                <a:cs typeface="Arial"/>
              </a:rPr>
              <a:t>until recently. Technical developments over the recent years, however, suggest that </a:t>
            </a:r>
            <a:r>
              <a:rPr lang="en-US" sz="1600" b="1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the situation may be changing rapidly</a:t>
            </a:r>
            <a:r>
              <a:rPr lang="en-US" sz="1600">
                <a:latin typeface="Arial"/>
                <a:cs typeface="Arial"/>
              </a:rPr>
              <a:t>."</a:t>
            </a:r>
            <a:endParaRPr lang="en-US" sz="1600"/>
          </a:p>
          <a:p>
            <a:pPr marL="541020" lvl="3">
              <a:buFont typeface="Wingdings,Sans-Serif" panose="020B0604020202020204" pitchFamily="34" charset="0"/>
              <a:buChar char="§"/>
            </a:pPr>
            <a:r>
              <a:rPr lang="en-US" sz="1600">
                <a:latin typeface="Arial"/>
                <a:cs typeface="Arial"/>
              </a:rPr>
              <a:t>"it may be easy to think that </a:t>
            </a:r>
            <a:r>
              <a:rPr lang="en-US" sz="1600" b="1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AI is rapidly becoming super intelligent</a:t>
            </a:r>
            <a:r>
              <a:rPr lang="en-US" sz="1600" b="1">
                <a:latin typeface="Arial"/>
                <a:cs typeface="Arial"/>
              </a:rPr>
              <a:t> </a:t>
            </a:r>
            <a:r>
              <a:rPr lang="en-US" sz="1600">
                <a:latin typeface="Arial"/>
                <a:cs typeface="Arial"/>
              </a:rPr>
              <a:t>and gain all the good and evil powers awarded to it in popular culture. This, of course, is not the case. </a:t>
            </a:r>
            <a:r>
              <a:rPr lang="en-US" sz="1600" b="1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The current AI systems are severely limited</a:t>
            </a:r>
            <a:r>
              <a:rPr lang="en-US" sz="1600">
                <a:latin typeface="Arial"/>
                <a:cs typeface="Arial"/>
              </a:rPr>
              <a:t>, and there are technical, social, scientific, and conceptual limits to what they can do..."</a:t>
            </a: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b="1">
                <a:latin typeface="Arial"/>
                <a:cs typeface="Arial"/>
              </a:rPr>
              <a:t>Current developments and envisaged impact (at that time)</a:t>
            </a:r>
          </a:p>
          <a:p>
            <a:pPr marL="541020" lvl="3">
              <a:buFont typeface="Wingdings,Sans-Serif" panose="020B0604020202020204" pitchFamily="34" charset="0"/>
              <a:buChar char="§"/>
            </a:pPr>
            <a:r>
              <a:rPr lang="en-US" sz="1800">
                <a:latin typeface="Arial"/>
                <a:cs typeface="Arial"/>
              </a:rPr>
              <a:t>AI for automatic test generation and assessment</a:t>
            </a:r>
            <a:endParaRPr lang="en-US" sz="1800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>
                <a:latin typeface="Arial"/>
                <a:cs typeface="Arial"/>
              </a:rPr>
              <a:t>Computer-supported learning environments: diagnose student attention, emotion, and conversation dynamics</a:t>
            </a:r>
            <a:endParaRPr lang="en-US" sz="1800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"No AI without UI" principle</a:t>
            </a:r>
            <a:r>
              <a:rPr lang="en-US" sz="1800">
                <a:latin typeface="Arial"/>
                <a:cs typeface="Arial"/>
              </a:rPr>
              <a:t>: collect real-time input from learner </a:t>
            </a:r>
            <a:r>
              <a:rPr lang="en-US" sz="1800" err="1">
                <a:latin typeface="Arial"/>
                <a:cs typeface="Arial"/>
              </a:rPr>
              <a:t>behaviour</a:t>
            </a:r>
            <a:r>
              <a:rPr lang="en-US" sz="1800">
                <a:latin typeface="Arial"/>
                <a:cs typeface="Arial"/>
              </a:rPr>
              <a:t> + historical data to model learner</a:t>
            </a:r>
            <a:endParaRPr lang="en-US" sz="1800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>
                <a:latin typeface="Arial"/>
                <a:cs typeface="Arial"/>
              </a:rPr>
              <a:t>Conversational natural language systems leading to teachable conversational agents</a:t>
            </a:r>
            <a:endParaRPr lang="en-US" sz="1800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>
                <a:latin typeface="Arial"/>
                <a:cs typeface="Arial"/>
              </a:rPr>
              <a:t>Need to create </a:t>
            </a:r>
            <a:r>
              <a:rPr lang="en-US" sz="18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future-oriented models for education and teaching</a:t>
            </a:r>
            <a:r>
              <a:rPr lang="en-US" sz="1800">
                <a:latin typeface="Arial"/>
                <a:cs typeface="Arial"/>
              </a:rPr>
              <a:t>, to prevent AI from </a:t>
            </a:r>
            <a:r>
              <a:rPr lang="en-US" sz="1800" err="1">
                <a:latin typeface="Arial"/>
                <a:cs typeface="Arial"/>
              </a:rPr>
              <a:t>mechanising</a:t>
            </a:r>
            <a:r>
              <a:rPr lang="en-US" sz="1800">
                <a:latin typeface="Arial"/>
                <a:cs typeface="Arial"/>
              </a:rPr>
              <a:t> and reinventing outdated teaching practices.</a:t>
            </a: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>
                <a:latin typeface="Arial"/>
                <a:cs typeface="Arial"/>
              </a:rPr>
              <a:t>The balance may shift from the instrumental role of education towards its more developmental role.</a:t>
            </a:r>
            <a:endParaRPr lang="en-US" sz="1800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>
                <a:latin typeface="Arial"/>
                <a:cs typeface="Arial"/>
              </a:rPr>
              <a:t>A </a:t>
            </a:r>
            <a:r>
              <a:rPr lang="en-US" sz="180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general policy change</a:t>
            </a:r>
            <a:r>
              <a:rPr lang="en-US" sz="1800">
                <a:latin typeface="Arial"/>
                <a:cs typeface="Arial"/>
              </a:rPr>
              <a:t> is to increase educators' and policymakers' awareness of AI technologies and their impact.</a:t>
            </a:r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BFF97-3F50-3129-1990-A5170F17475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cover with blue lines&#10;&#10;Description automatically generated">
            <a:extLst>
              <a:ext uri="{FF2B5EF4-FFF2-40B4-BE49-F238E27FC236}">
                <a16:creationId xmlns:a16="http://schemas.microsoft.com/office/drawing/2014/main" id="{6ED9135B-45F1-15C9-0420-E8CB469A5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418" y="208005"/>
            <a:ext cx="1168864" cy="16521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7F3801-53E4-73A4-B5C7-CB29D546C7DB}"/>
              </a:ext>
            </a:extLst>
          </p:cNvPr>
          <p:cNvSpPr txBox="1"/>
          <p:nvPr/>
        </p:nvSpPr>
        <p:spPr>
          <a:xfrm>
            <a:off x="9827794" y="205919"/>
            <a:ext cx="80731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</a:rPr>
              <a:t>(2018)</a:t>
            </a:r>
            <a:endParaRPr lang="en-US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3024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EBFF97-3F50-3129-1990-A5170F17475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555" y="1316635"/>
            <a:ext cx="11852159" cy="5465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,Sans-Serif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Existing policies and guidelines</a:t>
            </a:r>
            <a:endParaRPr lang="en-US" b="0" dirty="0">
              <a:solidFill>
                <a:srgbClr val="000000"/>
              </a:solidFill>
            </a:endParaRPr>
          </a:p>
          <a:p>
            <a:pPr>
              <a:buFont typeface="Wingdings,Sans-Serif" panose="020B0604020202020204" pitchFamily="34" charset="0"/>
              <a:buChar char="§"/>
            </a:pPr>
            <a:endParaRPr lang="en-US" sz="800" b="0">
              <a:solidFill>
                <a:schemeClr val="tx1"/>
              </a:solidFill>
              <a:latin typeface="Arial"/>
              <a:cs typeface="Arial"/>
            </a:endParaRPr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b="1" dirty="0">
                <a:latin typeface="Arial"/>
                <a:cs typeface="Arial"/>
              </a:rPr>
              <a:t>Context</a:t>
            </a:r>
          </a:p>
          <a:p>
            <a:pPr marL="541020" lvl="3">
              <a:buFont typeface="Wingdings,Sans-Serif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Duality: learning with and about AI</a:t>
            </a:r>
            <a:endParaRPr lang="en-US" sz="1800" dirty="0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"ACE (always center educators) in AI" practice =&gt; </a:t>
            </a:r>
            <a:r>
              <a:rPr lang="en-US" sz="1800" i="1" dirty="0">
                <a:latin typeface="Arial"/>
                <a:cs typeface="Arial"/>
              </a:rPr>
              <a:t>what are the loops in which teachers should be centered?</a:t>
            </a: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Balancing human and computer decision making</a:t>
            </a: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185420" lvl="2">
              <a:buFont typeface="Wingdings,Sans-Serif" panose="020B0604020202020204" pitchFamily="34" charset="0"/>
              <a:buChar char="§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F3801-53E4-73A4-B5C7-CB29D546C7DB}"/>
              </a:ext>
            </a:extLst>
          </p:cNvPr>
          <p:cNvSpPr txBox="1"/>
          <p:nvPr/>
        </p:nvSpPr>
        <p:spPr>
          <a:xfrm>
            <a:off x="9827794" y="205919"/>
            <a:ext cx="80731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</a:rPr>
              <a:t>(2023)</a:t>
            </a:r>
            <a:endParaRPr lang="en-US" sz="1600">
              <a:latin typeface="Arial"/>
              <a:cs typeface="Arial"/>
            </a:endParaRPr>
          </a:p>
        </p:txBody>
      </p:sp>
      <p:pic>
        <p:nvPicPr>
          <p:cNvPr id="7" name="Picture 6" descr="A cover of a book&#10;&#10;Description automatically generated">
            <a:extLst>
              <a:ext uri="{FF2B5EF4-FFF2-40B4-BE49-F238E27FC236}">
                <a16:creationId xmlns:a16="http://schemas.microsoft.com/office/drawing/2014/main" id="{D8304C22-74AE-5E25-6554-6FE3E4E2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8595" y="203534"/>
            <a:ext cx="1272046" cy="16683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 descr="Diagram of a diagram of a center students and teachers&#10;&#10;Description automatically generated">
            <a:extLst>
              <a:ext uri="{FF2B5EF4-FFF2-40B4-BE49-F238E27FC236}">
                <a16:creationId xmlns:a16="http://schemas.microsoft.com/office/drawing/2014/main" id="{BAC9A61D-9D86-FF54-F2AF-C985F6BB7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388" y="3201402"/>
            <a:ext cx="3420698" cy="3483143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B79551-0AAB-E919-CE0B-83DA9BB0A7B8}"/>
              </a:ext>
            </a:extLst>
          </p:cNvPr>
          <p:cNvSpPr/>
          <p:nvPr/>
        </p:nvSpPr>
        <p:spPr>
          <a:xfrm>
            <a:off x="5785183" y="3704723"/>
            <a:ext cx="6136103" cy="246647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rtl="0"/>
            <a:endParaRPr lang="en-US" sz="160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541020" lvl="3" indent="-541020" rtl="0">
              <a:buFont typeface="Wingdings,Sans-Serif"/>
              <a:buChar char="§"/>
            </a:pP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16D74F-8768-1427-7CC2-E68EA67F0FCC}"/>
              </a:ext>
            </a:extLst>
          </p:cNvPr>
          <p:cNvSpPr txBox="1"/>
          <p:nvPr/>
        </p:nvSpPr>
        <p:spPr>
          <a:xfrm>
            <a:off x="5887453" y="3922294"/>
            <a:ext cx="592655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3" indent="-285750">
              <a:buFont typeface="Wingdings"/>
              <a:buChar char="ü"/>
            </a:pPr>
            <a:r>
              <a:rPr lang="en-US">
                <a:latin typeface="Arial"/>
                <a:cs typeface="Arial"/>
              </a:rPr>
              <a:t>Emphasize humans in the loop ​​</a:t>
            </a:r>
            <a:endParaRPr lang="en-US"/>
          </a:p>
          <a:p>
            <a:pPr marL="285750" lvl="3" indent="-285750">
              <a:buFont typeface="Wingdings"/>
              <a:buChar char="ü"/>
            </a:pPr>
            <a:r>
              <a:rPr lang="en-US">
                <a:latin typeface="Arial"/>
                <a:cs typeface="Arial"/>
              </a:rPr>
              <a:t>Align AI models to a shared vision for education</a:t>
            </a:r>
          </a:p>
          <a:p>
            <a:pPr marL="285750" lvl="3" indent="-285750">
              <a:buFont typeface="Wingdings"/>
              <a:buChar char="ü"/>
            </a:pPr>
            <a:r>
              <a:rPr lang="en-US">
                <a:latin typeface="Arial"/>
                <a:cs typeface="Arial"/>
              </a:rPr>
              <a:t>Design using modern learning principles</a:t>
            </a:r>
          </a:p>
          <a:p>
            <a:pPr marL="285750" lvl="3" indent="-285750">
              <a:buFont typeface="Wingdings"/>
              <a:buChar char="ü"/>
            </a:pPr>
            <a:r>
              <a:rPr lang="en-US" err="1">
                <a:latin typeface="Arial"/>
                <a:cs typeface="Arial"/>
              </a:rPr>
              <a:t>Prioritise</a:t>
            </a:r>
            <a:r>
              <a:rPr lang="en-US">
                <a:latin typeface="Arial"/>
                <a:cs typeface="Arial"/>
              </a:rPr>
              <a:t> strengthening trust</a:t>
            </a:r>
          </a:p>
          <a:p>
            <a:pPr marL="285750" lvl="3" indent="-285750">
              <a:buFont typeface="Wingdings"/>
              <a:buChar char="ü"/>
            </a:pPr>
            <a:r>
              <a:rPr lang="en-US">
                <a:latin typeface="Arial"/>
                <a:cs typeface="Arial"/>
              </a:rPr>
              <a:t>Inform and involve educators</a:t>
            </a:r>
          </a:p>
          <a:p>
            <a:pPr marL="285750" lvl="3" indent="-285750">
              <a:buFont typeface="Wingdings"/>
              <a:buChar char="ü"/>
            </a:pPr>
            <a:r>
              <a:rPr lang="en-US">
                <a:latin typeface="Arial"/>
                <a:cs typeface="Arial"/>
              </a:rPr>
              <a:t>Focus R&amp;D on enhancing trust and safety</a:t>
            </a:r>
          </a:p>
          <a:p>
            <a:pPr marL="285750" lvl="3" indent="-285750">
              <a:buFont typeface="Wingdings"/>
              <a:buChar char="ü"/>
            </a:pPr>
            <a:r>
              <a:rPr lang="en-US">
                <a:latin typeface="Arial"/>
                <a:cs typeface="Arial"/>
              </a:rPr>
              <a:t>Develop education-specific guardrails and guidelines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EC15F9-4D65-3007-6F29-BCCD68649E8D}"/>
              </a:ext>
            </a:extLst>
          </p:cNvPr>
          <p:cNvSpPr txBox="1"/>
          <p:nvPr/>
        </p:nvSpPr>
        <p:spPr>
          <a:xfrm>
            <a:off x="7750342" y="3243513"/>
            <a:ext cx="2201779" cy="3757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Recommendations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A8D362-A5A8-CD5D-7923-4A5AFB75A0C6}"/>
              </a:ext>
            </a:extLst>
          </p:cNvPr>
          <p:cNvSpPr txBox="1"/>
          <p:nvPr/>
        </p:nvSpPr>
        <p:spPr>
          <a:xfrm>
            <a:off x="322847" y="5812255"/>
            <a:ext cx="20614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 dirty="0"/>
              <a:t>Desired qualities of </a:t>
            </a:r>
            <a:endParaRPr lang="en-US"/>
          </a:p>
          <a:p>
            <a:r>
              <a:rPr lang="en-US" sz="1600" i="1" dirty="0"/>
              <a:t>AI tools and systems </a:t>
            </a:r>
            <a:endParaRPr lang="en-US"/>
          </a:p>
          <a:p>
            <a:r>
              <a:rPr lang="en-US" sz="1600" i="1" dirty="0"/>
              <a:t>in education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8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EBFF97-3F50-3129-1990-A5170F17475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555" y="1316635"/>
            <a:ext cx="11852159" cy="5465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,Sans-Serif" panose="020B0604020202020204" pitchFamily="34" charset="0"/>
              <a:buChar char="§"/>
            </a:pPr>
            <a:r>
              <a:rPr lang="en-US">
                <a:latin typeface="Arial"/>
                <a:cs typeface="Arial"/>
              </a:rPr>
              <a:t>Existing policies and guidelines</a:t>
            </a:r>
            <a:endParaRPr lang="en-US" b="0">
              <a:solidFill>
                <a:srgbClr val="000000"/>
              </a:solidFill>
            </a:endParaRPr>
          </a:p>
          <a:p>
            <a:pPr>
              <a:buFont typeface="Wingdings,Sans-Serif" panose="020B0604020202020204" pitchFamily="34" charset="0"/>
              <a:buChar char="§"/>
            </a:pPr>
            <a:endParaRPr lang="en-US" sz="800" b="0">
              <a:solidFill>
                <a:schemeClr val="tx1"/>
              </a:solidFill>
              <a:latin typeface="Arial"/>
              <a:cs typeface="Arial"/>
            </a:endParaRPr>
          </a:p>
          <a:p>
            <a:pPr marL="185420" lvl="2">
              <a:buFont typeface="Wingdings,Sans-Serif" panose="020B0604020202020204" pitchFamily="34" charset="0"/>
              <a:buChar char="§"/>
            </a:pPr>
            <a:endParaRPr lang="en-US" sz="1800" b="1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185420" lvl="2">
              <a:buFont typeface="Wingdings,Sans-Serif" panose="020B0604020202020204" pitchFamily="34" charset="0"/>
              <a:buChar char="§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F3801-53E4-73A4-B5C7-CB29D546C7DB}"/>
              </a:ext>
            </a:extLst>
          </p:cNvPr>
          <p:cNvSpPr txBox="1"/>
          <p:nvPr/>
        </p:nvSpPr>
        <p:spPr>
          <a:xfrm>
            <a:off x="9827794" y="205919"/>
            <a:ext cx="80731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</a:rPr>
              <a:t>(2023)</a:t>
            </a:r>
            <a:endParaRPr lang="en-US" sz="1600">
              <a:latin typeface="Arial"/>
              <a:cs typeface="Arial"/>
            </a:endParaRPr>
          </a:p>
        </p:txBody>
      </p:sp>
      <p:pic>
        <p:nvPicPr>
          <p:cNvPr id="2" name="Picture 1" descr="A person wearing glasses and looking up&#10;&#10;Description automatically generated">
            <a:extLst>
              <a:ext uri="{FF2B5EF4-FFF2-40B4-BE49-F238E27FC236}">
                <a16:creationId xmlns:a16="http://schemas.microsoft.com/office/drawing/2014/main" id="{F9CF1D07-93F9-252D-D7A2-593F58A2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592" y="203535"/>
            <a:ext cx="1281014" cy="18388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D9F37802-B27F-9B23-B526-AE6682B38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57" y="2053388"/>
            <a:ext cx="2603651" cy="4460708"/>
          </a:xfrm>
          <a:prstGeom prst="rect">
            <a:avLst/>
          </a:prstGeom>
        </p:spPr>
      </p:pic>
      <p:pic>
        <p:nvPicPr>
          <p:cNvPr id="6" name="Picture 5" descr="A blue and white list with red text&#10;&#10;Description automatically generated">
            <a:extLst>
              <a:ext uri="{FF2B5EF4-FFF2-40B4-BE49-F238E27FC236}">
                <a16:creationId xmlns:a16="http://schemas.microsoft.com/office/drawing/2014/main" id="{2E10F9CA-7A96-83EB-C149-B0CC37F0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756" y="1852862"/>
            <a:ext cx="4887724" cy="4661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0E5F36-EBD7-5D02-EFD1-D7092843CA03}"/>
              </a:ext>
            </a:extLst>
          </p:cNvPr>
          <p:cNvSpPr txBox="1"/>
          <p:nvPr/>
        </p:nvSpPr>
        <p:spPr>
          <a:xfrm>
            <a:off x="4381499" y="6512091"/>
            <a:ext cx="23722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latin typeface="Arial"/>
                <a:cs typeface="Arial"/>
              </a:rPr>
              <a:t>Teaching and learning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C94662-9F1F-E960-450D-E9669C6842C6}"/>
              </a:ext>
            </a:extLst>
          </p:cNvPr>
          <p:cNvSpPr/>
          <p:nvPr/>
        </p:nvSpPr>
        <p:spPr>
          <a:xfrm>
            <a:off x="8211551" y="2842461"/>
            <a:ext cx="3704722" cy="366962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rtl="0"/>
            <a:endParaRPr lang="en-US" sz="160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541020" lvl="3" indent="-541020" rtl="0">
              <a:buFont typeface="Wingdings,Sans-Serif"/>
              <a:buChar char="§"/>
            </a:pP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250A56-AC85-9BB2-79DA-B18ED44C136A}"/>
              </a:ext>
            </a:extLst>
          </p:cNvPr>
          <p:cNvSpPr txBox="1"/>
          <p:nvPr/>
        </p:nvSpPr>
        <p:spPr>
          <a:xfrm>
            <a:off x="8963526" y="2341144"/>
            <a:ext cx="2201779" cy="3757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Recommendations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6B0183-8424-7C4E-D22D-BB19796548F1}"/>
              </a:ext>
            </a:extLst>
          </p:cNvPr>
          <p:cNvSpPr txBox="1"/>
          <p:nvPr/>
        </p:nvSpPr>
        <p:spPr>
          <a:xfrm>
            <a:off x="8384006" y="3019927"/>
            <a:ext cx="3339765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3" indent="-285750">
              <a:buFont typeface="Wingdings"/>
              <a:buChar char="ü"/>
            </a:pPr>
            <a:r>
              <a:rPr lang="en-US">
                <a:latin typeface="Arial"/>
                <a:cs typeface="Arial"/>
              </a:rPr>
              <a:t>Use ChatGPT with care and creativity</a:t>
            </a:r>
            <a:endParaRPr lang="en-US">
              <a:latin typeface="Aptos"/>
              <a:cs typeface="Arial"/>
            </a:endParaRPr>
          </a:p>
          <a:p>
            <a:pPr marL="742950" lvl="4" indent="-285750">
              <a:buFont typeface="Courier New"/>
              <a:buChar char="o"/>
            </a:pPr>
            <a:r>
              <a:rPr lang="en-US" sz="1600" i="1">
                <a:latin typeface="Arial"/>
                <a:cs typeface="Arial"/>
              </a:rPr>
              <a:t>Impact, guidance, learning outcomes, assessment, integrity and honesty</a:t>
            </a:r>
          </a:p>
          <a:p>
            <a:pPr marL="285750" lvl="3" indent="-285750">
              <a:buFont typeface="Wingdings"/>
              <a:buChar char="ü"/>
            </a:pPr>
            <a:r>
              <a:rPr lang="en-US">
                <a:latin typeface="Arial"/>
                <a:cs typeface="Arial"/>
              </a:rPr>
              <a:t>Build capacity to understand and manage AI</a:t>
            </a:r>
          </a:p>
          <a:p>
            <a:pPr marL="742950" lvl="4" indent="-285750">
              <a:buFont typeface="Courier New"/>
              <a:buChar char="o"/>
            </a:pPr>
            <a:r>
              <a:rPr lang="en-US" sz="1600" i="1">
                <a:latin typeface="Arial"/>
                <a:cs typeface="Arial"/>
              </a:rPr>
              <a:t>New </a:t>
            </a:r>
            <a:r>
              <a:rPr lang="en-US" sz="1600" i="1" err="1">
                <a:latin typeface="Arial"/>
                <a:cs typeface="Arial"/>
              </a:rPr>
              <a:t>programmes</a:t>
            </a:r>
            <a:r>
              <a:rPr lang="en-US" sz="1600" i="1">
                <a:latin typeface="Arial"/>
                <a:cs typeface="Arial"/>
              </a:rPr>
              <a:t> and courses, AI literacy, staff training, peer support</a:t>
            </a:r>
          </a:p>
          <a:p>
            <a:pPr marL="285750" lvl="3" indent="-285750">
              <a:buFont typeface="Wingdings"/>
              <a:buChar char="ü"/>
            </a:pPr>
            <a:r>
              <a:rPr lang="en-US">
                <a:latin typeface="Arial"/>
                <a:cs typeface="Arial"/>
              </a:rPr>
              <a:t>Conduct an AI audit</a:t>
            </a:r>
          </a:p>
          <a:p>
            <a:pPr marL="742950" lvl="4" indent="-285750">
              <a:buFont typeface="Courier New"/>
              <a:buChar char="o"/>
            </a:pPr>
            <a:r>
              <a:rPr lang="en-US" sz="1600" i="1">
                <a:latin typeface="Arial"/>
                <a:cs typeface="Arial"/>
              </a:rPr>
              <a:t>Understand, decide, and monitor</a:t>
            </a:r>
          </a:p>
        </p:txBody>
      </p:sp>
    </p:spTree>
    <p:extLst>
      <p:ext uri="{BB962C8B-B14F-4D97-AF65-F5344CB8AC3E}">
        <p14:creationId xmlns:p14="http://schemas.microsoft.com/office/powerpoint/2010/main" val="73694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EBFF97-3F50-3129-1990-A5170F17475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555" y="1316635"/>
            <a:ext cx="11852159" cy="5465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,Sans-Serif" panose="020B0604020202020204" pitchFamily="34" charset="0"/>
              <a:buChar char="§"/>
            </a:pPr>
            <a:r>
              <a:rPr lang="en-US">
                <a:latin typeface="Arial"/>
                <a:cs typeface="Arial"/>
              </a:rPr>
              <a:t>Existing policies and guidelines</a:t>
            </a:r>
            <a:endParaRPr lang="en-US" b="0">
              <a:solidFill>
                <a:srgbClr val="000000"/>
              </a:solidFill>
            </a:endParaRPr>
          </a:p>
          <a:p>
            <a:pPr marL="342900" indent="-342900">
              <a:buFont typeface="Wingdings,Sans-Serif" panose="020B0604020202020204" pitchFamily="34" charset="0"/>
              <a:buChar char="§"/>
            </a:pPr>
            <a:endParaRPr lang="en-US" sz="800">
              <a:latin typeface="Arial"/>
              <a:cs typeface="Arial"/>
            </a:endParaRPr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b="1">
                <a:latin typeface="Arial"/>
                <a:cs typeface="Arial"/>
              </a:rPr>
              <a:t>Key messages</a:t>
            </a:r>
            <a:endParaRPr lang="en-US" sz="18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>
                <a:latin typeface="Arial"/>
                <a:cs typeface="Arial"/>
              </a:rPr>
              <a:t>Safety, security and responsible use of AI</a:t>
            </a:r>
            <a:endParaRPr lang="en-US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>
                <a:latin typeface="Arial"/>
                <a:cs typeface="Arial"/>
              </a:rPr>
              <a:t>Effective practice</a:t>
            </a:r>
            <a:endParaRPr lang="en-US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>
                <a:latin typeface="Arial"/>
                <a:cs typeface="Arial"/>
              </a:rPr>
              <a:t>Knowledge and skills for the future</a:t>
            </a:r>
            <a:endParaRPr lang="en-US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800">
                <a:latin typeface="Arial"/>
                <a:cs typeface="Arial"/>
              </a:rPr>
              <a:t>Fairly and robust assessment system</a:t>
            </a:r>
          </a:p>
          <a:p>
            <a:pPr marL="185420" lvl="2">
              <a:buFont typeface="Wingdings,Sans-Serif" panose="020B0604020202020204" pitchFamily="34" charset="0"/>
              <a:buChar char="§"/>
            </a:pPr>
            <a:endParaRPr lang="en-US" sz="1800" b="1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/>
          </a:p>
          <a:p>
            <a:pPr marL="185420" lvl="2">
              <a:buFont typeface="Wingdings,Sans-Serif" panose="020B0604020202020204" pitchFamily="34" charset="0"/>
              <a:buChar char="§"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7F3801-53E4-73A4-B5C7-CB29D546C7DB}"/>
              </a:ext>
            </a:extLst>
          </p:cNvPr>
          <p:cNvSpPr txBox="1"/>
          <p:nvPr/>
        </p:nvSpPr>
        <p:spPr>
          <a:xfrm>
            <a:off x="9827794" y="205919"/>
            <a:ext cx="80731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Arial"/>
              </a:rPr>
              <a:t>(2023)</a:t>
            </a:r>
            <a:endParaRPr lang="en-US" sz="1600">
              <a:latin typeface="Arial"/>
              <a:cs typeface="Arial"/>
            </a:endParaRPr>
          </a:p>
        </p:txBody>
      </p:sp>
      <p:pic>
        <p:nvPicPr>
          <p:cNvPr id="19" name="Picture 18" descr="A white cover with blue text&#10;&#10;Description automatically generated">
            <a:extLst>
              <a:ext uri="{FF2B5EF4-FFF2-40B4-BE49-F238E27FC236}">
                <a16:creationId xmlns:a16="http://schemas.microsoft.com/office/drawing/2014/main" id="{BBF04236-D61E-455E-6552-0039DD6E4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002" y="223588"/>
            <a:ext cx="1369417" cy="18338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C196112-68A0-4CE3-9700-4D0B59CC8420}"/>
              </a:ext>
            </a:extLst>
          </p:cNvPr>
          <p:cNvSpPr/>
          <p:nvPr/>
        </p:nvSpPr>
        <p:spPr>
          <a:xfrm>
            <a:off x="2190749" y="4406565"/>
            <a:ext cx="4937959" cy="196515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3" rtl="0"/>
            <a:endParaRPr lang="en-US" sz="160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541020" lvl="3" indent="-541020" rtl="0">
              <a:buFont typeface="Wingdings,Sans-Serif"/>
              <a:buChar char="§"/>
            </a:pP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C0802C-24D8-AA66-B01C-36D6AF2A56C1}"/>
              </a:ext>
            </a:extLst>
          </p:cNvPr>
          <p:cNvSpPr txBox="1"/>
          <p:nvPr/>
        </p:nvSpPr>
        <p:spPr>
          <a:xfrm>
            <a:off x="2378242" y="4649203"/>
            <a:ext cx="474846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 Safety, security and robustness </a:t>
            </a:r>
          </a:p>
          <a:p>
            <a:r>
              <a:rPr lang="en-US"/>
              <a:t>o Appropriate transparency and explainability </a:t>
            </a:r>
          </a:p>
          <a:p>
            <a:r>
              <a:rPr lang="en-US"/>
              <a:t>o Fairness </a:t>
            </a:r>
          </a:p>
          <a:p>
            <a:r>
              <a:rPr lang="en-US"/>
              <a:t>o Accountability and governance </a:t>
            </a:r>
          </a:p>
          <a:p>
            <a:r>
              <a:rPr lang="en-US"/>
              <a:t>o Contestability and redress </a:t>
            </a:r>
          </a:p>
        </p:txBody>
      </p:sp>
      <p:pic>
        <p:nvPicPr>
          <p:cNvPr id="11" name="Picture 10" descr="A diagram of a strategy&#10;&#10;Description automatically generated">
            <a:extLst>
              <a:ext uri="{FF2B5EF4-FFF2-40B4-BE49-F238E27FC236}">
                <a16:creationId xmlns:a16="http://schemas.microsoft.com/office/drawing/2014/main" id="{C9F34968-A567-BE3D-F10F-A63ED0957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7024" y="3030954"/>
            <a:ext cx="4636847" cy="3347788"/>
          </a:xfrm>
          <a:prstGeom prst="rect">
            <a:avLst/>
          </a:prstGeom>
        </p:spPr>
      </p:pic>
      <p:pic>
        <p:nvPicPr>
          <p:cNvPr id="12" name="Picture 11" descr="A blue rectangular object with white text&#10;&#10;Description automatically generated">
            <a:extLst>
              <a:ext uri="{FF2B5EF4-FFF2-40B4-BE49-F238E27FC236}">
                <a16:creationId xmlns:a16="http://schemas.microsoft.com/office/drawing/2014/main" id="{67A6E70C-C146-3424-60A5-EA9C2C24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24" y="4454692"/>
            <a:ext cx="1564323" cy="18739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87D2D7B-5280-2892-63AD-D451973E4857}"/>
              </a:ext>
            </a:extLst>
          </p:cNvPr>
          <p:cNvSpPr txBox="1"/>
          <p:nvPr/>
        </p:nvSpPr>
        <p:spPr>
          <a:xfrm>
            <a:off x="2378242" y="3726781"/>
            <a:ext cx="439754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Guiding principles for responsible development and use of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90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EBFF97-3F50-3129-1990-A5170F17475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7555" y="1316635"/>
            <a:ext cx="11852159" cy="53203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,Sans-Serif" panose="020B0604020202020204" pitchFamily="34" charset="0"/>
              <a:buChar char="§"/>
            </a:pPr>
            <a:r>
              <a:rPr lang="en-US">
                <a:latin typeface="Arial"/>
                <a:cs typeface="Arial"/>
              </a:rPr>
              <a:t>LSE existing guidelines</a:t>
            </a:r>
          </a:p>
          <a:p>
            <a:pPr>
              <a:buFont typeface="Wingdings,Sans-Serif" panose="020B0604020202020204" pitchFamily="34" charset="0"/>
              <a:buChar char="§"/>
            </a:pPr>
            <a:endParaRPr lang="en-US" sz="800" b="0">
              <a:solidFill>
                <a:schemeClr val="tx1"/>
              </a:solidFill>
              <a:latin typeface="Arial"/>
              <a:cs typeface="Arial"/>
            </a:endParaRPr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b="1">
                <a:latin typeface="Arial"/>
                <a:cs typeface="Arial"/>
              </a:rPr>
              <a:t>Teaching </a:t>
            </a:r>
            <a:endParaRPr lang="en-US"/>
          </a:p>
          <a:p>
            <a:pPr marL="541020" lvl="3">
              <a:buFont typeface="Wingdings,Sans-Serif" panose="020B0604020202020204" pitchFamily="34" charset="0"/>
              <a:buChar char="§"/>
            </a:pPr>
            <a:endParaRPr lang="en-US" sz="1600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>
              <a:latin typeface="Arial"/>
              <a:cs typeface="Arial"/>
            </a:endParaRPr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b="1">
                <a:latin typeface="Arial"/>
                <a:cs typeface="Arial"/>
              </a:rPr>
              <a:t>Assessment</a:t>
            </a:r>
            <a:endParaRPr lang="en-US" sz="1800">
              <a:latin typeface="Arial"/>
              <a:cs typeface="Arial"/>
            </a:endParaRP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600">
                <a:latin typeface="Arial"/>
                <a:cs typeface="Arial"/>
              </a:rPr>
              <a:t>Departmental and/or course-level guidance on formative and summative assessment</a:t>
            </a:r>
            <a:endParaRPr lang="en-US" sz="1600" err="1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600">
                <a:latin typeface="Arial"/>
                <a:cs typeface="Arial"/>
              </a:rPr>
              <a:t>What is acceptable and how this should be acknowledged in the submission</a:t>
            </a:r>
            <a:endParaRPr lang="en-US" sz="1600"/>
          </a:p>
          <a:p>
            <a:pPr marL="363220" lvl="3" indent="0">
              <a:buClr>
                <a:srgbClr val="000000"/>
              </a:buClr>
              <a:buNone/>
            </a:pPr>
            <a:endParaRPr lang="en-US" sz="1600"/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1800" b="1">
                <a:latin typeface="Arial"/>
                <a:cs typeface="Arial"/>
              </a:rPr>
              <a:t>Research</a:t>
            </a:r>
            <a:endParaRPr lang="en-US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600">
                <a:latin typeface="Arial"/>
                <a:cs typeface="Arial"/>
              </a:rPr>
              <a:t>Human in the loop at every stage</a:t>
            </a:r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600" err="1">
                <a:latin typeface="Arial"/>
                <a:cs typeface="Arial"/>
              </a:rPr>
              <a:t>GenAI</a:t>
            </a:r>
            <a:r>
              <a:rPr lang="en-US" sz="1600">
                <a:latin typeface="Arial"/>
                <a:cs typeface="Arial"/>
              </a:rPr>
              <a:t> as assistant or copilot to enhance productivity for micro-level tasks</a:t>
            </a:r>
            <a:endParaRPr lang="en-US" sz="1600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r>
              <a:rPr lang="en-US" sz="1600">
                <a:latin typeface="Arial"/>
                <a:cs typeface="Arial"/>
              </a:rPr>
              <a:t>Researchers accountable for work produced by </a:t>
            </a:r>
            <a:r>
              <a:rPr lang="en-US" sz="1600" err="1">
                <a:latin typeface="Arial"/>
                <a:cs typeface="Arial"/>
              </a:rPr>
              <a:t>GenAI</a:t>
            </a:r>
            <a:endParaRPr lang="en-US" sz="1600" err="1"/>
          </a:p>
          <a:p>
            <a:pPr marL="541020" lvl="3">
              <a:buClr>
                <a:srgbClr val="000000"/>
              </a:buClr>
              <a:buFont typeface="Wingdings,Sans-Serif" panose="020B0604020202020204" pitchFamily="34" charset="0"/>
              <a:buChar char="§"/>
            </a:pPr>
            <a:endParaRPr lang="en-US" sz="1600"/>
          </a:p>
        </p:txBody>
      </p:sp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76C92E10-97EC-6CA6-C729-7F8751BC4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1" t="30162" b="-232"/>
          <a:stretch/>
        </p:blipFill>
        <p:spPr>
          <a:xfrm>
            <a:off x="521369" y="2281279"/>
            <a:ext cx="7163804" cy="18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672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70AC2-3F5D-354B-E802-D4306601D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7269"/>
            <a:ext cx="10515600" cy="4695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FF0000"/>
                </a:solidFill>
              </a:rPr>
              <a:t>Academic misconduct</a:t>
            </a:r>
          </a:p>
          <a:p>
            <a:r>
              <a:rPr lang="en-US" sz="1800"/>
              <a:t>Widespread underreporting even when the policy allows usage without constraints</a:t>
            </a:r>
          </a:p>
          <a:p>
            <a:r>
              <a:rPr lang="en-US" sz="1800"/>
              <a:t>Very hard to prove academic misconduct, procedure hard to scale</a:t>
            </a:r>
          </a:p>
          <a:p>
            <a:endParaRPr lang="en-US" sz="1800"/>
          </a:p>
          <a:p>
            <a:pPr marL="0" indent="0">
              <a:buNone/>
            </a:pPr>
            <a:r>
              <a:rPr lang="en-US" sz="1800" b="1">
                <a:solidFill>
                  <a:srgbClr val="FF0000"/>
                </a:solidFill>
              </a:rPr>
              <a:t>Students' AI literacy</a:t>
            </a:r>
          </a:p>
          <a:p>
            <a:r>
              <a:rPr lang="en-US" sz="1800"/>
              <a:t>Students need to be aware of pitfalls of </a:t>
            </a:r>
            <a:r>
              <a:rPr lang="en-US" sz="1800" err="1"/>
              <a:t>GenAI</a:t>
            </a:r>
            <a:r>
              <a:rPr lang="en-US" sz="1800"/>
              <a:t> and how can they use it (if possible) to help with learning</a:t>
            </a:r>
          </a:p>
          <a:p>
            <a:pPr marL="457200" indent="-457200"/>
            <a:endParaRPr lang="en-US" sz="180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800" b="1">
                <a:solidFill>
                  <a:srgbClr val="FF0000"/>
                </a:solidFill>
              </a:rPr>
              <a:t>Instructors' AI literacy and biases</a:t>
            </a:r>
          </a:p>
          <a:p>
            <a:r>
              <a:rPr lang="en-US" sz="1800"/>
              <a:t>Instructors need to </a:t>
            </a:r>
            <a:r>
              <a:rPr lang="en-US" sz="1800" b="1"/>
              <a:t>design assignments</a:t>
            </a:r>
            <a:r>
              <a:rPr lang="en-US" sz="1800"/>
              <a:t> assuming that most students will use </a:t>
            </a:r>
            <a:r>
              <a:rPr lang="en-US" sz="1800" err="1"/>
              <a:t>GenAI</a:t>
            </a:r>
            <a:r>
              <a:rPr lang="en-US" sz="1800"/>
              <a:t> </a:t>
            </a:r>
          </a:p>
          <a:p>
            <a:r>
              <a:rPr lang="en-US" sz="1800"/>
              <a:t>Courses on AI literacy: teaching </a:t>
            </a:r>
            <a:r>
              <a:rPr lang="en-US" sz="1800" b="1"/>
              <a:t>about </a:t>
            </a:r>
            <a:r>
              <a:rPr lang="en-US" sz="1800"/>
              <a:t>AI and teaching </a:t>
            </a:r>
            <a:r>
              <a:rPr lang="en-US" sz="1800" b="1"/>
              <a:t>with </a:t>
            </a:r>
            <a:r>
              <a:rPr lang="en-US" sz="1800"/>
              <a:t>AI</a:t>
            </a:r>
          </a:p>
          <a:p>
            <a:r>
              <a:rPr lang="en-US" sz="1800"/>
              <a:t>Instructors' strictness when marking [18]</a:t>
            </a:r>
            <a:endParaRPr lang="en-US" sz="1800">
              <a:ea typeface="+mn-lt"/>
              <a:cs typeface="+mn-lt"/>
            </a:endParaRPr>
          </a:p>
          <a:p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BF03CA-916E-A05F-7E14-2DCF4E8CE4D2}"/>
              </a:ext>
            </a:extLst>
          </p:cNvPr>
          <p:cNvSpPr txBox="1">
            <a:spLocks/>
          </p:cNvSpPr>
          <p:nvPr/>
        </p:nvSpPr>
        <p:spPr>
          <a:xfrm>
            <a:off x="451556" y="353836"/>
            <a:ext cx="10639777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What should we be aware of when designing a policy?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45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44" name="Picture 15443" descr="OpenAI to roll out custom ChatGPT maker ...">
            <a:extLst>
              <a:ext uri="{FF2B5EF4-FFF2-40B4-BE49-F238E27FC236}">
                <a16:creationId xmlns:a16="http://schemas.microsoft.com/office/drawing/2014/main" id="{0AFEC5DF-2723-4AF4-4B28-FDFCA6ECE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152" y="5392491"/>
            <a:ext cx="1537416" cy="83283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1" y="1286556"/>
            <a:ext cx="10153650" cy="4448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>
                <a:latin typeface="Arial"/>
                <a:cs typeface="Arial"/>
              </a:rPr>
              <a:t>Educational technology</a:t>
            </a:r>
            <a:endParaRPr lang="en-US"/>
          </a:p>
          <a:p>
            <a:pPr>
              <a:buFont typeface="Wingdings" panose="020B0604020202020204" pitchFamily="34" charset="0"/>
              <a:buChar char="§"/>
            </a:pPr>
            <a:endParaRPr lang="en-US" sz="800">
              <a:latin typeface="Arial"/>
              <a:cs typeface="Arial"/>
            </a:endParaRPr>
          </a:p>
          <a:p>
            <a:pPr marL="185420" lvl="2">
              <a:buFont typeface="Wingdings" panose="020B0604020202020204" pitchFamily="34" charset="0"/>
              <a:buChar char="§"/>
            </a:pPr>
            <a:r>
              <a:rPr lang="en-US" sz="2000" b="1">
                <a:latin typeface="Arial"/>
                <a:cs typeface="Arial"/>
              </a:rPr>
              <a:t>How were they adopted?</a:t>
            </a:r>
          </a:p>
          <a:p>
            <a:pPr marL="185420" lvl="2">
              <a:buFont typeface="Wingdings" panose="020B0604020202020204" pitchFamily="34" charset="0"/>
              <a:buChar char="§"/>
            </a:pPr>
            <a:r>
              <a:rPr lang="en-US" sz="2000" b="1">
                <a:latin typeface="Arial"/>
                <a:cs typeface="Arial"/>
              </a:rPr>
              <a:t>What policies and guidelines were/are in place?</a:t>
            </a:r>
            <a:endParaRPr lang="en-US" sz="2000" b="1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2F6B53C0-B34E-3D72-A8B6-D7B5EAEF6A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1768885"/>
              </p:ext>
            </p:extLst>
          </p:nvPr>
        </p:nvGraphicFramePr>
        <p:xfrm>
          <a:off x="2876281" y="2362201"/>
          <a:ext cx="7931238" cy="483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625" name="Picture 6624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4C169828-C5AE-5B7F-1F7A-34E5305F0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2946" y="3504913"/>
            <a:ext cx="1022458" cy="1066962"/>
          </a:xfrm>
          <a:prstGeom prst="rect">
            <a:avLst/>
          </a:prstGeom>
        </p:spPr>
      </p:pic>
      <p:pic>
        <p:nvPicPr>
          <p:cNvPr id="6727" name="Picture 6726" descr="A group of people sitting in a classroom&#10;&#10;Description automatically generated">
            <a:extLst>
              <a:ext uri="{FF2B5EF4-FFF2-40B4-BE49-F238E27FC236}">
                <a16:creationId xmlns:a16="http://schemas.microsoft.com/office/drawing/2014/main" id="{11311D8F-3D2C-B4E1-F084-3BA41F51EE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3628" y="5314918"/>
            <a:ext cx="1024379" cy="1024379"/>
          </a:xfrm>
          <a:prstGeom prst="rect">
            <a:avLst/>
          </a:prstGeom>
        </p:spPr>
      </p:pic>
      <p:pic>
        <p:nvPicPr>
          <p:cNvPr id="6779" name="Picture 6778" descr="Reddit 101 — The Sneaky Artist">
            <a:extLst>
              <a:ext uri="{FF2B5EF4-FFF2-40B4-BE49-F238E27FC236}">
                <a16:creationId xmlns:a16="http://schemas.microsoft.com/office/drawing/2014/main" id="{6585115A-A6FE-D2CC-E84F-DDC79DC00A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29104" y="3761763"/>
            <a:ext cx="524143" cy="552182"/>
          </a:xfrm>
          <a:prstGeom prst="rect">
            <a:avLst/>
          </a:prstGeom>
        </p:spPr>
      </p:pic>
      <p:pic>
        <p:nvPicPr>
          <p:cNvPr id="6780" name="Picture 6779" descr="Moodle | Online learning, delivered ...">
            <a:extLst>
              <a:ext uri="{FF2B5EF4-FFF2-40B4-BE49-F238E27FC236}">
                <a16:creationId xmlns:a16="http://schemas.microsoft.com/office/drawing/2014/main" id="{BC45464F-86EC-C1ED-F25D-4B21EB1E7B7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0424" y="5314212"/>
            <a:ext cx="511801" cy="522534"/>
          </a:xfrm>
          <a:prstGeom prst="rect">
            <a:avLst/>
          </a:prstGeom>
        </p:spPr>
      </p:pic>
      <p:pic>
        <p:nvPicPr>
          <p:cNvPr id="6782" name="Picture 6781" descr="File:Stack Overflow icon.svg - Wikipedia">
            <a:extLst>
              <a:ext uri="{FF2B5EF4-FFF2-40B4-BE49-F238E27FC236}">
                <a16:creationId xmlns:a16="http://schemas.microsoft.com/office/drawing/2014/main" id="{7234D72A-6572-1634-BFC8-5073FD54BB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01736" y="4976141"/>
            <a:ext cx="554732" cy="597662"/>
          </a:xfrm>
          <a:prstGeom prst="rect">
            <a:avLst/>
          </a:prstGeom>
        </p:spPr>
      </p:pic>
      <p:sp>
        <p:nvSpPr>
          <p:cNvPr id="15442" name="TextBox 15441">
            <a:extLst>
              <a:ext uri="{FF2B5EF4-FFF2-40B4-BE49-F238E27FC236}">
                <a16:creationId xmlns:a16="http://schemas.microsoft.com/office/drawing/2014/main" id="{FF9074F5-BD7A-5443-E761-5B0EAC06BF04}"/>
              </a:ext>
            </a:extLst>
          </p:cNvPr>
          <p:cNvSpPr txBox="1"/>
          <p:nvPr/>
        </p:nvSpPr>
        <p:spPr>
          <a:xfrm>
            <a:off x="10654048" y="3763850"/>
            <a:ext cx="47866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latin typeface="Aptos Display"/>
              </a:rPr>
              <a:t>[9]</a:t>
            </a:r>
            <a:endParaRPr lang="en-US" sz="1200">
              <a:latin typeface="Aptos Display"/>
            </a:endParaRPr>
          </a:p>
        </p:txBody>
      </p:sp>
      <p:pic>
        <p:nvPicPr>
          <p:cNvPr id="6723" name="Picture 6722" descr="A cartoon robot standing in front of a chalkboard&#10;&#10;Description automatically generated">
            <a:extLst>
              <a:ext uri="{FF2B5EF4-FFF2-40B4-BE49-F238E27FC236}">
                <a16:creationId xmlns:a16="http://schemas.microsoft.com/office/drawing/2014/main" id="{C5762B5F-9B87-2632-AD70-F92194FFCE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05756" y="3018182"/>
            <a:ext cx="920297" cy="821636"/>
          </a:xfrm>
          <a:prstGeom prst="rect">
            <a:avLst/>
          </a:prstGeom>
        </p:spPr>
      </p:pic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812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4898-5946-4F72-B355-894173A5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194678"/>
            <a:ext cx="10515600" cy="533485"/>
          </a:xfrm>
        </p:spPr>
        <p:txBody>
          <a:bodyPr>
            <a:normAutofit fontScale="90000"/>
          </a:bodyPr>
          <a:lstStyle/>
          <a:p>
            <a:r>
              <a:rPr lang="en-GB" sz="3600">
                <a:solidFill>
                  <a:srgbClr val="FF0000"/>
                </a:solidFill>
                <a:latin typeface="Arial"/>
                <a:cs typeface="Arial"/>
              </a:rPr>
              <a:t>References</a:t>
            </a:r>
            <a:endParaRPr lang="en-US" sz="360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C030-67E7-DF5B-2CE4-EAD98479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" y="822993"/>
            <a:ext cx="11738810" cy="5850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200">
                <a:latin typeface="Arial"/>
                <a:cs typeface="Arial"/>
              </a:rPr>
              <a:t>[1] Hopkins, </a:t>
            </a:r>
            <a:r>
              <a:rPr lang="en-GB" sz="1200">
                <a:solidFill>
                  <a:srgbClr val="000000"/>
                </a:solidFill>
                <a:latin typeface="Arial"/>
                <a:cs typeface="Arial"/>
              </a:rPr>
              <a:t>S. </a:t>
            </a:r>
            <a:r>
              <a:rPr lang="en-GB" sz="1200">
                <a:solidFill>
                  <a:srgbClr val="111111"/>
                </a:solidFill>
                <a:latin typeface="Arial"/>
                <a:cs typeface="Arial"/>
              </a:rPr>
              <a:t>On the air: Educational radio, its history and effect on literacy and educational technology. [</a:t>
            </a:r>
            <a:r>
              <a:rPr lang="en-GB" sz="1200">
                <a:solidFill>
                  <a:srgbClr val="111111"/>
                </a:solidFill>
                <a:latin typeface="Arial"/>
                <a:cs typeface="Arial"/>
                <a:hlinkClick r:id="rId2"/>
              </a:rPr>
              <a:t>link</a:t>
            </a:r>
            <a:r>
              <a:rPr lang="en-GB" sz="1200">
                <a:solidFill>
                  <a:srgbClr val="111111"/>
                </a:solidFill>
                <a:latin typeface="Arial"/>
                <a:cs typeface="Arial"/>
              </a:rPr>
              <a:t>]</a:t>
            </a:r>
            <a:endParaRPr lang="en-US" sz="1200">
              <a:latin typeface="Arial"/>
              <a:cs typeface="Arial"/>
            </a:endParaRPr>
          </a:p>
          <a:p>
            <a:r>
              <a:rPr lang="en-GB" sz="1200">
                <a:solidFill>
                  <a:srgbClr val="111111"/>
                </a:solidFill>
                <a:latin typeface="Arial"/>
                <a:cs typeface="Arial"/>
              </a:rPr>
              <a:t>[2]</a:t>
            </a:r>
            <a:r>
              <a:rPr lang="en-GB" sz="1200">
                <a:solidFill>
                  <a:srgbClr val="111111"/>
                </a:solidFill>
                <a:latin typeface="Arial"/>
                <a:ea typeface="+mn-lt"/>
                <a:cs typeface="Arial"/>
              </a:rPr>
              <a:t> Portway, P.; Lane, C. </a:t>
            </a:r>
            <a:r>
              <a:rPr lang="en-GB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Guide</a:t>
            </a:r>
            <a:r>
              <a:rPr lang="en-GB" sz="1200">
                <a:latin typeface="Arial"/>
                <a:ea typeface="+mn-lt"/>
                <a:cs typeface="+mn-lt"/>
              </a:rPr>
              <a:t> to Teleconferencing and Distance Learning. </a:t>
            </a:r>
            <a:r>
              <a:rPr lang="en-GB" sz="1200">
                <a:solidFill>
                  <a:srgbClr val="000000"/>
                </a:solidFill>
                <a:latin typeface="Arial"/>
                <a:ea typeface="+mn-lt"/>
                <a:cs typeface="+mn-lt"/>
              </a:rPr>
              <a:t>3 </a:t>
            </a:r>
            <a:r>
              <a:rPr lang="en-GB" sz="1200" err="1">
                <a:solidFill>
                  <a:srgbClr val="000000"/>
                </a:solidFill>
                <a:latin typeface="Arial"/>
                <a:ea typeface="+mn-lt"/>
                <a:cs typeface="+mn-lt"/>
              </a:rPr>
              <a:t>rd</a:t>
            </a:r>
            <a:r>
              <a:rPr lang="en-GB" sz="1200">
                <a:solidFill>
                  <a:srgbClr val="000000"/>
                </a:solidFill>
                <a:latin typeface="Arial"/>
                <a:ea typeface="+mn-lt"/>
                <a:cs typeface="+mn-lt"/>
              </a:rPr>
              <a:t> ed., </a:t>
            </a:r>
            <a:r>
              <a:rPr lang="en-GB" sz="1200">
                <a:solidFill>
                  <a:srgbClr val="0F1111"/>
                </a:solidFill>
                <a:latin typeface="Arial"/>
                <a:ea typeface="+mn-lt"/>
                <a:cs typeface="+mn-lt"/>
              </a:rPr>
              <a:t>Applied Business, 1</a:t>
            </a:r>
            <a:r>
              <a:rPr lang="en-GB" sz="1200">
                <a:solidFill>
                  <a:srgbClr val="000000"/>
                </a:solidFill>
                <a:latin typeface="Arial"/>
                <a:ea typeface="+mn-lt"/>
                <a:cs typeface="+mn-lt"/>
              </a:rPr>
              <a:t>997.</a:t>
            </a:r>
            <a:endParaRPr lang="en-GB" sz="1200">
              <a:latin typeface="Arial"/>
              <a:cs typeface="Arial"/>
            </a:endParaRPr>
          </a:p>
          <a:p>
            <a:r>
              <a:rPr lang="en-GB" sz="1200">
                <a:latin typeface="Arial"/>
                <a:cs typeface="Arial"/>
              </a:rPr>
              <a:t>[3] </a:t>
            </a:r>
            <a:r>
              <a:rPr lang="en-GB" sz="1200">
                <a:solidFill>
                  <a:srgbClr val="333333"/>
                </a:solidFill>
                <a:latin typeface="Arial"/>
                <a:ea typeface="+mn-lt"/>
                <a:cs typeface="Arial"/>
              </a:rPr>
              <a:t>Calculator Use and the SAT I Math. Research Notes. RN-16 </a:t>
            </a:r>
            <a:r>
              <a:rPr lang="en-GB" sz="1200">
                <a:latin typeface="Arial"/>
                <a:ea typeface="+mn-lt"/>
                <a:cs typeface="+mn-lt"/>
                <a:hlinkClick r:id="rId3"/>
              </a:rPr>
              <a:t>https://eric.ed.gov/?id=ED562590</a:t>
            </a:r>
            <a:endParaRPr lang="en-GB" sz="1200">
              <a:latin typeface="Arial"/>
              <a:ea typeface="+mn-lt"/>
              <a:cs typeface="+mn-lt"/>
            </a:endParaRPr>
          </a:p>
          <a:p>
            <a:r>
              <a:rPr lang="en-GB" sz="1200">
                <a:latin typeface="Arial"/>
                <a:ea typeface="+mn-lt"/>
                <a:cs typeface="+mn-lt"/>
              </a:rPr>
              <a:t>[4 ] Gamification</a:t>
            </a:r>
            <a:r>
              <a:rPr lang="en-GB" sz="1200">
                <a:latin typeface="Arial"/>
                <a:ea typeface="+mn-lt"/>
                <a:cs typeface="Arial"/>
              </a:rPr>
              <a:t> [</a:t>
            </a:r>
            <a:r>
              <a:rPr lang="en-GB" sz="1200">
                <a:latin typeface="Arial"/>
                <a:ea typeface="+mn-lt"/>
                <a:cs typeface="Arial"/>
                <a:hlinkClick r:id="rId4"/>
              </a:rPr>
              <a:t>link</a:t>
            </a:r>
            <a:r>
              <a:rPr lang="en-GB" sz="1200">
                <a:latin typeface="Arial"/>
                <a:ea typeface="+mn-lt"/>
                <a:cs typeface="Arial"/>
              </a:rPr>
              <a:t>]</a:t>
            </a:r>
          </a:p>
          <a:p>
            <a:r>
              <a:rPr lang="en-GB" sz="1200">
                <a:latin typeface="Arial"/>
                <a:ea typeface="+mn-lt"/>
                <a:cs typeface="Arial"/>
              </a:rPr>
              <a:t>[</a:t>
            </a:r>
            <a:r>
              <a:rPr lang="en-GB" sz="1200">
                <a:latin typeface="Arial"/>
                <a:cs typeface="Arial"/>
              </a:rPr>
              <a:t>5] The Moodle story - </a:t>
            </a:r>
            <a:r>
              <a:rPr lang="en-GB" sz="1200">
                <a:latin typeface="Arial"/>
                <a:ea typeface="+mn-lt"/>
                <a:cs typeface="+mn-lt"/>
                <a:hlinkClick r:id="rId5"/>
              </a:rPr>
              <a:t>https://moodle.com/about/the-moodle-story/</a:t>
            </a:r>
            <a:endParaRPr lang="en-GB" sz="1200">
              <a:latin typeface="Arial"/>
              <a:cs typeface="Arial"/>
            </a:endParaRPr>
          </a:p>
          <a:p>
            <a:r>
              <a:rPr lang="en-GB" sz="1200">
                <a:latin typeface="Arial"/>
                <a:cs typeface="Arial"/>
              </a:rPr>
              <a:t>[6] </a:t>
            </a:r>
            <a:r>
              <a:rPr lang="en-GB" sz="1200" err="1">
                <a:latin typeface="Arial"/>
                <a:cs typeface="Arial"/>
              </a:rPr>
              <a:t>Redit</a:t>
            </a:r>
            <a:r>
              <a:rPr lang="en-GB" sz="1200">
                <a:latin typeface="Arial"/>
                <a:cs typeface="Arial"/>
              </a:rPr>
              <a:t> - </a:t>
            </a:r>
            <a:r>
              <a:rPr lang="en-GB" sz="1200">
                <a:latin typeface="Arial"/>
                <a:ea typeface="+mn-lt"/>
                <a:cs typeface="+mn-lt"/>
                <a:hlinkClick r:id="rId6"/>
              </a:rPr>
              <a:t>https://en.wikipedia.org/wiki/Reddit</a:t>
            </a:r>
            <a:endParaRPr lang="en-GB" sz="1200">
              <a:latin typeface="Arial"/>
              <a:cs typeface="Arial"/>
            </a:endParaRPr>
          </a:p>
          <a:p>
            <a:r>
              <a:rPr lang="en-GB" sz="1200">
                <a:latin typeface="Arial"/>
                <a:cs typeface="Arial"/>
              </a:rPr>
              <a:t>[7] Stack Overflow = </a:t>
            </a:r>
            <a:r>
              <a:rPr lang="en-GB" sz="1200">
                <a:latin typeface="Arial"/>
                <a:ea typeface="+mn-lt"/>
                <a:cs typeface="+mn-lt"/>
                <a:hlinkClick r:id="rId7"/>
              </a:rPr>
              <a:t>https://stackoverflow.blog/2021/12/14/podcast-400-an-oral-history-of-stack-overflow-told-by-its-founding-team/</a:t>
            </a:r>
            <a:endParaRPr lang="en-GB" sz="1200">
              <a:latin typeface="Arial"/>
              <a:cs typeface="Arial"/>
            </a:endParaRPr>
          </a:p>
          <a:p>
            <a:r>
              <a:rPr lang="en-GB" sz="1200">
                <a:latin typeface="Arial"/>
                <a:cs typeface="Arial"/>
              </a:rPr>
              <a:t>[8] </a:t>
            </a:r>
            <a:r>
              <a:rPr lang="en-GB" sz="1200">
                <a:solidFill>
                  <a:srgbClr val="333333"/>
                </a:solidFill>
                <a:latin typeface="Arial"/>
                <a:ea typeface="+mn-lt"/>
                <a:cs typeface="+mn-lt"/>
              </a:rPr>
              <a:t>Labadze, L., Grigolia, M. &amp; Machaidze, L. Role of AI chatbots in education: systematic literature review. </a:t>
            </a:r>
            <a:r>
              <a:rPr lang="en-GB" sz="1200" i="1">
                <a:solidFill>
                  <a:srgbClr val="333333"/>
                </a:solidFill>
                <a:latin typeface="Arial"/>
                <a:ea typeface="+mn-lt"/>
                <a:cs typeface="+mn-lt"/>
              </a:rPr>
              <a:t>Int J </a:t>
            </a:r>
            <a:r>
              <a:rPr lang="en-GB" sz="1200" i="1" err="1">
                <a:solidFill>
                  <a:srgbClr val="333333"/>
                </a:solidFill>
                <a:latin typeface="Arial"/>
                <a:ea typeface="+mn-lt"/>
                <a:cs typeface="+mn-lt"/>
              </a:rPr>
              <a:t>Educ</a:t>
            </a:r>
            <a:r>
              <a:rPr lang="en-GB" sz="1200" i="1">
                <a:solidFill>
                  <a:srgbClr val="333333"/>
                </a:solidFill>
                <a:latin typeface="Arial"/>
                <a:ea typeface="+mn-lt"/>
                <a:cs typeface="+mn-lt"/>
              </a:rPr>
              <a:t> </a:t>
            </a:r>
            <a:r>
              <a:rPr lang="en-GB" sz="1200" i="1" err="1">
                <a:solidFill>
                  <a:srgbClr val="333333"/>
                </a:solidFill>
                <a:latin typeface="Arial"/>
                <a:ea typeface="+mn-lt"/>
                <a:cs typeface="+mn-lt"/>
              </a:rPr>
              <a:t>Technol</a:t>
            </a:r>
            <a:r>
              <a:rPr lang="en-GB" sz="1200" i="1">
                <a:solidFill>
                  <a:srgbClr val="333333"/>
                </a:solidFill>
                <a:latin typeface="Arial"/>
                <a:ea typeface="+mn-lt"/>
                <a:cs typeface="+mn-lt"/>
              </a:rPr>
              <a:t> High </a:t>
            </a:r>
            <a:r>
              <a:rPr lang="en-GB" sz="1200" i="1" err="1">
                <a:solidFill>
                  <a:srgbClr val="333333"/>
                </a:solidFill>
                <a:latin typeface="Arial"/>
                <a:ea typeface="+mn-lt"/>
                <a:cs typeface="+mn-lt"/>
              </a:rPr>
              <a:t>Educ</a:t>
            </a:r>
            <a:r>
              <a:rPr lang="en-GB" sz="1200">
                <a:solidFill>
                  <a:srgbClr val="333333"/>
                </a:solidFill>
                <a:latin typeface="Arial"/>
                <a:ea typeface="+mn-lt"/>
                <a:cs typeface="+mn-lt"/>
              </a:rPr>
              <a:t> 20, 56 (2023). </a:t>
            </a:r>
            <a:r>
              <a:rPr lang="en-GB" sz="1200">
                <a:solidFill>
                  <a:srgbClr val="333333"/>
                </a:solidFill>
                <a:latin typeface="Arial"/>
                <a:ea typeface="+mn-lt"/>
                <a:cs typeface="+mn-lt"/>
                <a:hlinkClick r:id="rId8"/>
              </a:rPr>
              <a:t>https://doi.org/10.1186/s41239-023-00426-1</a:t>
            </a:r>
            <a:endParaRPr lang="en-GB" sz="1200">
              <a:solidFill>
                <a:srgbClr val="333333"/>
              </a:solidFill>
              <a:latin typeface="Arial"/>
              <a:ea typeface="+mn-lt"/>
              <a:cs typeface="+mn-lt"/>
            </a:endParaRPr>
          </a:p>
          <a:p>
            <a:r>
              <a:rPr lang="en-GB" sz="1200">
                <a:latin typeface="Arial"/>
                <a:cs typeface="Arial"/>
              </a:rPr>
              <a:t>[9] UNESCO – ChatGPT and artificial intelligence in higher education. [</a:t>
            </a:r>
            <a:r>
              <a:rPr lang="en-GB" sz="1200">
                <a:latin typeface="Arial"/>
                <a:ea typeface="+mn-lt"/>
                <a:cs typeface="Arial"/>
                <a:hlinkClick r:id="rId9"/>
              </a:rPr>
              <a:t>link</a:t>
            </a:r>
            <a:r>
              <a:rPr lang="en-GB" sz="1200">
                <a:latin typeface="Arial"/>
                <a:ea typeface="+mn-lt"/>
                <a:cs typeface="Arial"/>
              </a:rPr>
              <a:t>] </a:t>
            </a:r>
            <a:endParaRPr lang="en-GB" sz="1200">
              <a:latin typeface="Arial"/>
              <a:ea typeface="+mn-lt"/>
              <a:cs typeface="+mn-lt"/>
            </a:endParaRPr>
          </a:p>
          <a:p>
            <a:r>
              <a:rPr lang="en-GB" sz="1200">
                <a:latin typeface="Arial"/>
                <a:cs typeface="Arial"/>
              </a:rPr>
              <a:t>[10] </a:t>
            </a:r>
            <a:r>
              <a:rPr lang="en-GB" sz="1200">
                <a:solidFill>
                  <a:srgbClr val="333333"/>
                </a:solidFill>
                <a:latin typeface="Arial"/>
                <a:cs typeface="Arial"/>
              </a:rPr>
              <a:t>Generative Artificial Intelligence for Education and Pedagogy. </a:t>
            </a:r>
            <a:r>
              <a:rPr lang="en-GB" sz="1200">
                <a:solidFill>
                  <a:srgbClr val="000000"/>
                </a:solidFill>
                <a:latin typeface="Arial"/>
                <a:cs typeface="Arial"/>
              </a:rPr>
              <a:t>Cornell</a:t>
            </a:r>
            <a:r>
              <a:rPr lang="en-GB" sz="1200">
                <a:latin typeface="Arial"/>
                <a:cs typeface="Arial"/>
              </a:rPr>
              <a:t> University. [</a:t>
            </a:r>
            <a:r>
              <a:rPr lang="en-GB" sz="1200">
                <a:latin typeface="Arial"/>
                <a:cs typeface="Arial"/>
                <a:hlinkClick r:id="rId10"/>
              </a:rPr>
              <a:t>link</a:t>
            </a:r>
            <a:r>
              <a:rPr lang="en-GB" sz="1200">
                <a:latin typeface="Arial"/>
                <a:cs typeface="Arial"/>
              </a:rPr>
              <a:t>]</a:t>
            </a:r>
          </a:p>
          <a:p>
            <a:r>
              <a:rPr lang="en-GB" sz="1200">
                <a:latin typeface="Arial"/>
                <a:cs typeface="Arial"/>
              </a:rPr>
              <a:t>[11] JCR.</a:t>
            </a:r>
            <a:r>
              <a:rPr lang="en-GB" sz="1200">
                <a:solidFill>
                  <a:srgbClr val="000000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GB" sz="1200">
                <a:solidFill>
                  <a:srgbClr val="112250"/>
                </a:solidFill>
                <a:latin typeface="Arial"/>
                <a:ea typeface="+mn-lt"/>
                <a:cs typeface="Arial"/>
              </a:rPr>
              <a:t>The impact of Artificial Intelligence on learning, teaching, and education. [</a:t>
            </a:r>
            <a:r>
              <a:rPr lang="en-GB" sz="1200">
                <a:solidFill>
                  <a:srgbClr val="112250"/>
                </a:solidFill>
                <a:latin typeface="Arial"/>
                <a:ea typeface="+mn-lt"/>
                <a:cs typeface="Arial"/>
                <a:hlinkClick r:id="rId11"/>
              </a:rPr>
              <a:t>link</a:t>
            </a:r>
            <a:r>
              <a:rPr lang="en-GB" sz="1200">
                <a:solidFill>
                  <a:srgbClr val="112250"/>
                </a:solidFill>
                <a:latin typeface="Arial"/>
                <a:ea typeface="+mn-lt"/>
                <a:cs typeface="Arial"/>
              </a:rPr>
              <a:t>]</a:t>
            </a:r>
            <a:endParaRPr lang="en-GB" sz="1200">
              <a:latin typeface="Arial"/>
              <a:cs typeface="Arial"/>
            </a:endParaRPr>
          </a:p>
          <a:p>
            <a:r>
              <a:rPr lang="en-GB" sz="1200">
                <a:solidFill>
                  <a:srgbClr val="112250"/>
                </a:solidFill>
                <a:latin typeface="Arial"/>
                <a:cs typeface="Arial"/>
              </a:rPr>
              <a:t>[12] </a:t>
            </a:r>
            <a:r>
              <a:rPr lang="en-GB" sz="1200">
                <a:solidFill>
                  <a:srgbClr val="112250"/>
                </a:solidFill>
                <a:latin typeface="Arial"/>
                <a:ea typeface="+mn-lt"/>
                <a:cs typeface="+mn-lt"/>
              </a:rPr>
              <a:t>U.S. Department of Education, Office of Educational Technology, Artificial Intelligence and Future of Teaching and Learning: Insights and Recommendations, Washington, DC, 2023. [</a:t>
            </a:r>
            <a:r>
              <a:rPr lang="en-GB" sz="1200">
                <a:solidFill>
                  <a:srgbClr val="112250"/>
                </a:solidFill>
                <a:latin typeface="Arial"/>
                <a:ea typeface="+mn-lt"/>
                <a:cs typeface="+mn-lt"/>
                <a:hlinkClick r:id="rId12"/>
              </a:rPr>
              <a:t>link</a:t>
            </a:r>
            <a:r>
              <a:rPr lang="en-GB" sz="1200">
                <a:solidFill>
                  <a:srgbClr val="112250"/>
                </a:solidFill>
                <a:latin typeface="Arial"/>
                <a:ea typeface="+mn-lt"/>
                <a:cs typeface="+mn-lt"/>
              </a:rPr>
              <a:t>]</a:t>
            </a:r>
          </a:p>
          <a:p>
            <a:r>
              <a:rPr lang="en-GB" sz="1200">
                <a:latin typeface="Arial"/>
                <a:cs typeface="Arial"/>
              </a:rPr>
              <a:t>[13] UK Department of Education. Generative artificial intelligence (AI) in education (policy paper) [</a:t>
            </a:r>
            <a:r>
              <a:rPr lang="en-GB" sz="1200">
                <a:latin typeface="Arial"/>
                <a:cs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GB" sz="1200">
                <a:latin typeface="Arial"/>
                <a:cs typeface="Arial"/>
              </a:rPr>
              <a:t>]</a:t>
            </a:r>
          </a:p>
          <a:p>
            <a:r>
              <a:rPr lang="en-GB" sz="1200">
                <a:solidFill>
                  <a:srgbClr val="112250"/>
                </a:solidFill>
                <a:latin typeface="Arial"/>
                <a:cs typeface="Arial"/>
              </a:rPr>
              <a:t>[14] UNESCO. ChatGPT and artificial intelligence in higher education: quick start guide. [</a:t>
            </a:r>
            <a:r>
              <a:rPr lang="en-GB" sz="1200">
                <a:solidFill>
                  <a:srgbClr val="112250"/>
                </a:solidFill>
                <a:latin typeface="Arial"/>
                <a:cs typeface="Arial"/>
                <a:hlinkClick r:id="rId14"/>
              </a:rPr>
              <a:t>link</a:t>
            </a:r>
            <a:r>
              <a:rPr lang="en-GB" sz="1200">
                <a:solidFill>
                  <a:srgbClr val="112250"/>
                </a:solidFill>
                <a:latin typeface="Arial"/>
                <a:cs typeface="Arial"/>
              </a:rPr>
              <a:t>]</a:t>
            </a:r>
          </a:p>
          <a:p>
            <a:r>
              <a:rPr lang="en-GB" sz="1200">
                <a:solidFill>
                  <a:srgbClr val="112250"/>
                </a:solidFill>
                <a:latin typeface="Arial"/>
                <a:cs typeface="Arial"/>
              </a:rPr>
              <a:t>[15] UNESCO. Technology in education: a tool on whose terms? Global Education Monitoring Report. [</a:t>
            </a:r>
            <a:r>
              <a:rPr lang="en-GB" sz="1200">
                <a:solidFill>
                  <a:srgbClr val="112250"/>
                </a:solidFill>
                <a:latin typeface="Arial"/>
                <a:cs typeface="Arial"/>
                <a:hlinkClick r:id="rId15"/>
              </a:rPr>
              <a:t>link]</a:t>
            </a:r>
            <a:endParaRPr lang="en-GB" sz="1200">
              <a:solidFill>
                <a:srgbClr val="112250"/>
              </a:solidFill>
              <a:latin typeface="Arial"/>
              <a:cs typeface="Arial"/>
            </a:endParaRPr>
          </a:p>
          <a:p>
            <a:r>
              <a:rPr lang="en-GB" sz="1200">
                <a:solidFill>
                  <a:srgbClr val="112250"/>
                </a:solidFill>
                <a:latin typeface="Arial"/>
                <a:cs typeface="Arial"/>
              </a:rPr>
              <a:t>[16] Joint Council for Qualifications. AI Use in Assessments: Protecting the Integrity of Qualifications. [</a:t>
            </a:r>
            <a:r>
              <a:rPr lang="en-GB" sz="1200">
                <a:solidFill>
                  <a:srgbClr val="000000"/>
                </a:solidFill>
                <a:latin typeface="Arial"/>
                <a:cs typeface="Arial"/>
                <a:hlinkClick r:id="rId16"/>
              </a:rPr>
              <a:t>link</a:t>
            </a:r>
            <a:r>
              <a:rPr lang="en-GB" sz="1200">
                <a:solidFill>
                  <a:srgbClr val="112250"/>
                </a:solidFill>
                <a:latin typeface="Arial"/>
                <a:cs typeface="Arial"/>
              </a:rPr>
              <a:t>]</a:t>
            </a:r>
            <a:endParaRPr lang="en-US" sz="1200">
              <a:solidFill>
                <a:srgbClr val="000000"/>
              </a:solidFill>
              <a:latin typeface="Arial"/>
              <a:cs typeface="Arial"/>
            </a:endParaRPr>
          </a:p>
          <a:p>
            <a:r>
              <a:rPr lang="en-GB" sz="1200">
                <a:solidFill>
                  <a:srgbClr val="112250"/>
                </a:solidFill>
                <a:latin typeface="Arial"/>
                <a:cs typeface="Arial"/>
              </a:rPr>
              <a:t>[17] LSE – </a:t>
            </a:r>
            <a:r>
              <a:rPr lang="en-GB" sz="1200">
                <a:solidFill>
                  <a:srgbClr val="112250"/>
                </a:solidFill>
                <a:latin typeface="Arial"/>
                <a:ea typeface="+mn-lt"/>
                <a:cs typeface="+mn-lt"/>
              </a:rPr>
              <a:t>School statement on Generative Artificial Intelligence and education</a:t>
            </a:r>
            <a:r>
              <a:rPr lang="en-GB" sz="1200">
                <a:solidFill>
                  <a:srgbClr val="112250"/>
                </a:solidFill>
                <a:latin typeface="Arial"/>
                <a:cs typeface="Arial"/>
              </a:rPr>
              <a:t>. [</a:t>
            </a:r>
            <a:r>
              <a:rPr lang="en-GB" sz="1200">
                <a:solidFill>
                  <a:srgbClr val="112250"/>
                </a:solidFill>
                <a:latin typeface="Arial"/>
                <a:cs typeface="Arial"/>
                <a:hlinkClick r:id="rId17"/>
              </a:rPr>
              <a:t>link</a:t>
            </a:r>
            <a:r>
              <a:rPr lang="en-GB" sz="1200">
                <a:solidFill>
                  <a:srgbClr val="112250"/>
                </a:solidFill>
                <a:latin typeface="Arial"/>
                <a:cs typeface="Arial"/>
              </a:rPr>
              <a:t>]</a:t>
            </a:r>
          </a:p>
          <a:p>
            <a:r>
              <a:rPr lang="en-GB" sz="1200">
                <a:solidFill>
                  <a:srgbClr val="112250"/>
                </a:solidFill>
                <a:latin typeface="Arial"/>
                <a:cs typeface="Arial"/>
              </a:rPr>
              <a:t>[18] </a:t>
            </a:r>
            <a:r>
              <a:rPr lang="en-US" sz="1200" err="1">
                <a:solidFill>
                  <a:srgbClr val="000000"/>
                </a:solidFill>
                <a:latin typeface="Arial"/>
                <a:ea typeface="+mn-lt"/>
                <a:cs typeface="+mn-lt"/>
              </a:rPr>
              <a:t>Farazouli</a:t>
            </a:r>
            <a:r>
              <a:rPr lang="en-US" sz="1200">
                <a:solidFill>
                  <a:srgbClr val="000000"/>
                </a:solidFill>
                <a:latin typeface="Arial"/>
                <a:ea typeface="+mn-lt"/>
                <a:cs typeface="+mn-lt"/>
              </a:rPr>
              <a:t>, Alexandra, et al. "Hello GPT! Goodbye home examination? An exploratory study of AI chatbots impact on university teachers’ assessment practices." Assessment &amp; Evaluation in Higher Education (2023): 1-13.</a:t>
            </a:r>
            <a:endParaRPr lang="en-GB" sz="1200">
              <a:solidFill>
                <a:srgbClr val="112250"/>
              </a:solidFill>
              <a:latin typeface="Arial"/>
              <a:cs typeface="Arial"/>
            </a:endParaRPr>
          </a:p>
          <a:p>
            <a:endParaRPr lang="en-GB" sz="1600">
              <a:latin typeface="Aptos"/>
              <a:cs typeface="Arial"/>
            </a:endParaRPr>
          </a:p>
          <a:p>
            <a:pPr marL="0" indent="0">
              <a:buNone/>
            </a:pPr>
            <a:endParaRPr lang="en-GB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244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1" y="1286556"/>
            <a:ext cx="10153650" cy="4448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,Sans-Serif" panose="020B0604020202020204" pitchFamily="34" charset="0"/>
              <a:buChar char="§"/>
            </a:pPr>
            <a:r>
              <a:rPr lang="en-US">
                <a:latin typeface="Arial"/>
                <a:cs typeface="Arial"/>
              </a:rPr>
              <a:t>AI in education</a:t>
            </a:r>
            <a:endParaRPr lang="en-US" b="0">
              <a:solidFill>
                <a:srgbClr val="000000"/>
              </a:solidFill>
            </a:endParaRPr>
          </a:p>
          <a:p>
            <a:pPr>
              <a:buFont typeface="Wingdings,Sans-Serif" panose="020B0604020202020204" pitchFamily="34" charset="0"/>
              <a:buChar char="§"/>
            </a:pPr>
            <a:endParaRPr lang="en-US" sz="800" b="0">
              <a:solidFill>
                <a:schemeClr val="tx1"/>
              </a:solidFill>
              <a:latin typeface="Arial"/>
              <a:cs typeface="Arial"/>
            </a:endParaRPr>
          </a:p>
          <a:p>
            <a:pPr marL="185420" lvl="2">
              <a:buFont typeface="Wingdings,Sans-Serif" panose="020B0604020202020204" pitchFamily="34" charset="0"/>
              <a:buChar char="§"/>
            </a:pPr>
            <a:r>
              <a:rPr lang="en-US" sz="2000" b="1">
                <a:latin typeface="Arial"/>
                <a:cs typeface="Arial"/>
              </a:rPr>
              <a:t>Why is it different now?</a:t>
            </a:r>
            <a:endParaRPr lang="en-US" b="1"/>
          </a:p>
          <a:p>
            <a:pPr marL="0" indent="0">
              <a:buNone/>
            </a:pPr>
            <a:endParaRPr lang="en-US" sz="2000" b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2" name="Picture 1" descr="1,402 Advantages Disadvantages Icons Images, Stock Photos, 3D objects, &amp;  Vectors | Shutterstock">
            <a:extLst>
              <a:ext uri="{FF2B5EF4-FFF2-40B4-BE49-F238E27FC236}">
                <a16:creationId xmlns:a16="http://schemas.microsoft.com/office/drawing/2014/main" id="{CB6DAC7C-BE52-CFE8-6AA0-87EC62095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22" y="2784547"/>
            <a:ext cx="2590800" cy="12822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08AFFD-A66D-8987-24AA-FBA5E4820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387" y="1533939"/>
            <a:ext cx="5243730" cy="5075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344E62-9E28-0F47-4C63-DE160781DAB2}"/>
              </a:ext>
            </a:extLst>
          </p:cNvPr>
          <p:cNvSpPr txBox="1"/>
          <p:nvPr/>
        </p:nvSpPr>
        <p:spPr>
          <a:xfrm>
            <a:off x="1431235" y="4459356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solidFill>
                  <a:srgbClr val="00B0F0"/>
                </a:solidFill>
                <a:latin typeface="Arial"/>
              </a:rPr>
              <a:t>Generative</a:t>
            </a:r>
            <a:r>
              <a:rPr lang="en-US" sz="2000">
                <a:latin typeface="Arial"/>
              </a:rPr>
              <a:t> AI </a:t>
            </a:r>
            <a:endParaRPr lang="en-US">
              <a:latin typeface="Aptos" panose="020B0004020202020204"/>
            </a:endParaRPr>
          </a:p>
          <a:p>
            <a:pPr algn="ctr"/>
            <a:r>
              <a:rPr lang="en-US" sz="2000">
                <a:latin typeface="Arial"/>
              </a:rPr>
              <a:t>harms vs capabilities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590333-B03D-3070-79E9-573BBBE29696}"/>
              </a:ext>
            </a:extLst>
          </p:cNvPr>
          <p:cNvSpPr txBox="1"/>
          <p:nvPr/>
        </p:nvSpPr>
        <p:spPr>
          <a:xfrm>
            <a:off x="7023651" y="887894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Arial"/>
              </a:rPr>
              <a:t>Skyrocket </a:t>
            </a:r>
            <a:r>
              <a:rPr lang="en-US" sz="2000" b="1">
                <a:solidFill>
                  <a:srgbClr val="00B0F0"/>
                </a:solidFill>
                <a:latin typeface="Arial"/>
              </a:rPr>
              <a:t>adoption</a:t>
            </a:r>
            <a:endParaRPr lang="en-US" b="1">
              <a:solidFill>
                <a:srgbClr val="00B0F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EBFF97-3F50-3129-1990-A5170F17475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6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1" y="1286556"/>
            <a:ext cx="10153650" cy="4448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r>
              <a:rPr lang="en-US">
                <a:latin typeface="Arial"/>
                <a:cs typeface="Arial"/>
              </a:rPr>
              <a:t>Opportunities and challenges </a:t>
            </a:r>
            <a:endParaRPr lang="en-US"/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b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2000" b="0">
              <a:solidFill>
                <a:schemeClr val="tx1"/>
              </a:solidFill>
              <a:latin typeface="Arial"/>
              <a:cs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0B759D1-0186-E9A5-4C27-07FFEA6C2D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725181"/>
              </p:ext>
            </p:extLst>
          </p:nvPr>
        </p:nvGraphicFramePr>
        <p:xfrm>
          <a:off x="348532" y="1868689"/>
          <a:ext cx="11495009" cy="43839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3696">
                  <a:extLst>
                    <a:ext uri="{9D8B030D-6E8A-4147-A177-3AD203B41FA5}">
                      <a16:colId xmlns:a16="http://schemas.microsoft.com/office/drawing/2014/main" val="693630245"/>
                    </a:ext>
                  </a:extLst>
                </a:gridCol>
                <a:gridCol w="5320483">
                  <a:extLst>
                    <a:ext uri="{9D8B030D-6E8A-4147-A177-3AD203B41FA5}">
                      <a16:colId xmlns:a16="http://schemas.microsoft.com/office/drawing/2014/main" val="229804278"/>
                    </a:ext>
                  </a:extLst>
                </a:gridCol>
                <a:gridCol w="4490830">
                  <a:extLst>
                    <a:ext uri="{9D8B030D-6E8A-4147-A177-3AD203B41FA5}">
                      <a16:colId xmlns:a16="http://schemas.microsoft.com/office/drawing/2014/main" val="516165442"/>
                    </a:ext>
                  </a:extLst>
                </a:gridCol>
              </a:tblGrid>
              <a:tr h="543451"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/>
                        <a:t>Area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/>
                        <a:t>Opportunities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/>
                        <a:t>Concerns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600997"/>
                  </a:ext>
                </a:extLst>
              </a:tr>
              <a:tr h="543451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  <a:p>
                      <a:pPr lvl="0" algn="ctr">
                        <a:buNone/>
                      </a:pPr>
                      <a:r>
                        <a:rPr lang="en-US" b="1"/>
                        <a:t>Social </a:t>
                      </a:r>
                    </a:p>
                    <a:p>
                      <a:pPr lvl="0" algn="ctr">
                        <a:buNone/>
                      </a:pPr>
                      <a:r>
                        <a:rPr lang="en-US" b="1"/>
                        <a:t>Sciences</a:t>
                      </a:r>
                      <a:endParaRPr lang="en-US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Text </a:t>
                      </a:r>
                      <a:r>
                        <a:rPr lang="en-US" err="1"/>
                        <a:t>summarisation</a:t>
                      </a:r>
                      <a:r>
                        <a:rPr lang="en-US"/>
                        <a:t>, paper outline, 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/>
                        <a:t>      brainstorming, edit feedback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Improve metacognitive strategies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Loss of writing as a method and blurry of authorship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Biased citations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Shortcuts vs limited ability of instructors to verify original work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087351"/>
                  </a:ext>
                </a:extLst>
              </a:tr>
              <a:tr h="543451"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  <a:p>
                      <a:pPr lvl="0" algn="ctr">
                        <a:buNone/>
                      </a:pPr>
                      <a:r>
                        <a:rPr lang="en-US" b="1"/>
                        <a:t>STEM 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err="1"/>
                        <a:t>Synthetise</a:t>
                      </a:r>
                      <a:r>
                        <a:rPr lang="en-US"/>
                        <a:t> code for data analysis / </a:t>
                      </a:r>
                      <a:r>
                        <a:rPr lang="en-US" err="1"/>
                        <a:t>visualisation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Dialogue with LLMs about specific topics </a:t>
                      </a:r>
                    </a:p>
                    <a:p>
                      <a:pPr marL="0" lvl="0" indent="0">
                        <a:buNone/>
                      </a:pPr>
                      <a:r>
                        <a:rPr lang="en-US"/>
                        <a:t>      + self-assessment of the learning process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Overconfidence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Shortcut learning objectives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825979"/>
                  </a:ext>
                </a:extLst>
              </a:tr>
              <a:tr h="54345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b="1"/>
                    </a:p>
                    <a:p>
                      <a:pPr lvl="0" algn="ctr">
                        <a:buNone/>
                      </a:pPr>
                      <a:r>
                        <a:rPr lang="en-US" b="1"/>
                        <a:t>Programming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Simplify complex code structure 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Encourage best practices for software engineering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err="1"/>
                        <a:t>Democratisation</a:t>
                      </a:r>
                      <a:r>
                        <a:rPr lang="en-US"/>
                        <a:t> of programming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Expected programming skills vs motivation to learn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Ability to navigate </a:t>
                      </a:r>
                      <a:r>
                        <a:rPr lang="en-US" err="1"/>
                        <a:t>human+AI</a:t>
                      </a:r>
                      <a:r>
                        <a:rPr lang="en-US"/>
                        <a:t> code bases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 err="1"/>
                        <a:t>Underspecification</a:t>
                      </a:r>
                      <a:r>
                        <a:rPr lang="en-US"/>
                        <a:t> of assignments to outwit models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001809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8E6BD460-5C58-3DD4-2F2C-EC4C5DAFFA81}"/>
              </a:ext>
            </a:extLst>
          </p:cNvPr>
          <p:cNvSpPr txBox="1"/>
          <p:nvPr/>
        </p:nvSpPr>
        <p:spPr>
          <a:xfrm>
            <a:off x="2670312" y="6414052"/>
            <a:ext cx="68513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i="1"/>
              <a:t>Cornell University. Generative artificial intelligence for education and pedagogy [10]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DA1FA0-3A5D-84EB-BD90-8E2AE4BA2687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2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B439F186-EC0B-AA2C-8C2E-A78918AF8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462" y="3508289"/>
            <a:ext cx="4302211" cy="322408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1" y="1286556"/>
            <a:ext cx="11730658" cy="4448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endParaRPr lang="en-US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>
                <a:solidFill>
                  <a:schemeClr val="tx1"/>
                </a:solidFill>
                <a:latin typeface="Arial"/>
                <a:cs typeface="Arial"/>
              </a:rPr>
              <a:t>Focus group to understand students' experience and perception on using generative AI tools in their learning process.</a:t>
            </a:r>
            <a:endParaRPr lang="en-US" sz="2000" b="0">
              <a:solidFill>
                <a:schemeClr val="tx1"/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>
                <a:solidFill>
                  <a:schemeClr val="tx1"/>
                </a:solidFill>
                <a:latin typeface="Arial"/>
                <a:cs typeface="Arial"/>
              </a:rPr>
              <a:t>Collaborative project: Statistics, Data Science Institute, Management, and School of Public Policy.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>
                <a:solidFill>
                  <a:schemeClr val="tx1"/>
                </a:solidFill>
                <a:latin typeface="Arial"/>
                <a:cs typeface="Arial"/>
              </a:rPr>
              <a:t>Timeline: July 2023 – April 2024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>
                <a:solidFill>
                  <a:schemeClr val="tx1"/>
                </a:solidFill>
                <a:latin typeface="Arial"/>
                <a:cs typeface="Arial"/>
              </a:rPr>
              <a:t>Funding: Eden Centre</a:t>
            </a: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>
                <a:solidFill>
                  <a:schemeClr val="tx1"/>
                </a:solidFill>
                <a:latin typeface="Arial"/>
                <a:cs typeface="Arial"/>
              </a:rPr>
              <a:t>Team:</a:t>
            </a: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b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2000" b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90DCC76-2C5A-477E-F833-04AAE63E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95" y="137819"/>
            <a:ext cx="5817704" cy="1685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144436-BAF7-2520-FB5B-8BAA88578980}"/>
              </a:ext>
            </a:extLst>
          </p:cNvPr>
          <p:cNvSpPr txBox="1"/>
          <p:nvPr/>
        </p:nvSpPr>
        <p:spPr>
          <a:xfrm>
            <a:off x="1649896" y="1451114"/>
            <a:ext cx="37371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linkClick r:id="rId4"/>
              </a:rPr>
              <a:t>https://lse-dsi.github.io/genial/</a:t>
            </a:r>
            <a:endParaRPr lang="en-US"/>
          </a:p>
        </p:txBody>
      </p:sp>
      <p:pic>
        <p:nvPicPr>
          <p:cNvPr id="7" name="Picture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A648F403-C43E-5A0D-EE5F-7D2647F5D4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0618" y="374373"/>
            <a:ext cx="1437862" cy="1437862"/>
          </a:xfrm>
          <a:prstGeom prst="rect">
            <a:avLst/>
          </a:prstGeom>
        </p:spPr>
      </p:pic>
      <p:pic>
        <p:nvPicPr>
          <p:cNvPr id="15" name="Picture 14" descr="Photo of Ananya Reddi">
            <a:extLst>
              <a:ext uri="{FF2B5EF4-FFF2-40B4-BE49-F238E27FC236}">
                <a16:creationId xmlns:a16="http://schemas.microsoft.com/office/drawing/2014/main" id="{F36E475B-AE3F-9B38-37DB-A1CDC463B9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625" t="10899" r="-697" b="-509"/>
          <a:stretch/>
        </p:blipFill>
        <p:spPr>
          <a:xfrm>
            <a:off x="9417427" y="3508049"/>
            <a:ext cx="1020060" cy="9510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A6448A-F9C1-C791-0969-18FCD7446E53}"/>
              </a:ext>
            </a:extLst>
          </p:cNvPr>
          <p:cNvSpPr txBox="1"/>
          <p:nvPr/>
        </p:nvSpPr>
        <p:spPr>
          <a:xfrm>
            <a:off x="8835081" y="4834582"/>
            <a:ext cx="320142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Up: Francesca, Ghita, Ananya (picture), Leonard (picture)</a:t>
            </a:r>
            <a:endParaRPr lang="en-US"/>
          </a:p>
          <a:p>
            <a:endParaRPr lang="en-US" sz="1400"/>
          </a:p>
          <a:p>
            <a:r>
              <a:rPr lang="en-US" sz="1400"/>
              <a:t>Bottom: Sara, Dorottya, Jonathan, Casey, Marcos and Maxwell</a:t>
            </a:r>
          </a:p>
        </p:txBody>
      </p:sp>
      <p:pic>
        <p:nvPicPr>
          <p:cNvPr id="11" name="Picture 10" descr="Photo of Leonard Hinckeldey">
            <a:extLst>
              <a:ext uri="{FF2B5EF4-FFF2-40B4-BE49-F238E27FC236}">
                <a16:creationId xmlns:a16="http://schemas.microsoft.com/office/drawing/2014/main" id="{3A824F13-B361-D0AC-4D47-8A6F8BEF67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507" r="1776" b="-192"/>
          <a:stretch/>
        </p:blipFill>
        <p:spPr>
          <a:xfrm>
            <a:off x="10645346" y="3508478"/>
            <a:ext cx="877386" cy="95279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CF9AC0-3EEC-6301-A624-533AE15634F5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23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1" y="1286556"/>
            <a:ext cx="11730658" cy="4448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endParaRPr lang="en-US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>
                <a:solidFill>
                  <a:schemeClr val="tx1"/>
                </a:solidFill>
                <a:latin typeface="Arial"/>
                <a:cs typeface="Arial"/>
              </a:rPr>
              <a:t>Case studies:</a:t>
            </a:r>
            <a:endParaRPr lang="en-US" sz="2000" b="0">
              <a:solidFill>
                <a:schemeClr val="tx1"/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b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2000" b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90DCC76-2C5A-477E-F833-04AAE63E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" y="137819"/>
            <a:ext cx="5817704" cy="1685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144436-BAF7-2520-FB5B-8BAA88578980}"/>
              </a:ext>
            </a:extLst>
          </p:cNvPr>
          <p:cNvSpPr txBox="1"/>
          <p:nvPr/>
        </p:nvSpPr>
        <p:spPr>
          <a:xfrm>
            <a:off x="1649896" y="1451114"/>
            <a:ext cx="37371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linkClick r:id="rId3"/>
              </a:rPr>
              <a:t>https://lse-dsi.github.io/genial/</a:t>
            </a:r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1A48F78-060D-E159-6D0B-4BAC044CE2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684521"/>
              </p:ext>
            </p:extLst>
          </p:nvPr>
        </p:nvGraphicFramePr>
        <p:xfrm>
          <a:off x="307343" y="2877824"/>
          <a:ext cx="11495006" cy="23722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1134">
                  <a:extLst>
                    <a:ext uri="{9D8B030D-6E8A-4147-A177-3AD203B41FA5}">
                      <a16:colId xmlns:a16="http://schemas.microsoft.com/office/drawing/2014/main" val="693630245"/>
                    </a:ext>
                  </a:extLst>
                </a:gridCol>
                <a:gridCol w="4829432">
                  <a:extLst>
                    <a:ext uri="{9D8B030D-6E8A-4147-A177-3AD203B41FA5}">
                      <a16:colId xmlns:a16="http://schemas.microsoft.com/office/drawing/2014/main" val="229804278"/>
                    </a:ext>
                  </a:extLst>
                </a:gridCol>
                <a:gridCol w="4894440">
                  <a:extLst>
                    <a:ext uri="{9D8B030D-6E8A-4147-A177-3AD203B41FA5}">
                      <a16:colId xmlns:a16="http://schemas.microsoft.com/office/drawing/2014/main" val="516165442"/>
                    </a:ext>
                  </a:extLst>
                </a:gridCol>
              </a:tblGrid>
              <a:tr h="543451"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buNone/>
                      </a:pPr>
                      <a:r>
                        <a:rPr lang="en-US"/>
                        <a:t>Case study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300"/>
                        </a:spcBef>
                        <a:buNone/>
                      </a:pPr>
                      <a:r>
                        <a:rPr lang="en-US"/>
                        <a:t>Autumn Term (2023)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en-US"/>
                        <a:t>Winter Term (2024)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600997"/>
                  </a:ext>
                </a:extLst>
              </a:tr>
              <a:tr h="543451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Undergraduate courses</a:t>
                      </a: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DS105 – Data for Data Science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DS202 – Data Science for Social Scientists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ST207 – Databases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/>
                        <a:t>DS105 – Data for Data Science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DS202 – Data Science for Social Scientists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MG317 – Leading </a:t>
                      </a:r>
                      <a:r>
                        <a:rPr lang="en-US" err="1"/>
                        <a:t>Organisational</a:t>
                      </a:r>
                      <a:r>
                        <a:rPr lang="en-US"/>
                        <a:t> Change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087351"/>
                  </a:ext>
                </a:extLst>
              </a:tr>
              <a:tr h="543451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Postgraduate courses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endParaRPr lang="en-US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ST456 – Deep Learning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PP422 – Data Science for Public Policy</a:t>
                      </a:r>
                    </a:p>
                    <a:p>
                      <a:pPr marL="285750" lvl="0" indent="-285750">
                        <a:buFont typeface="Arial"/>
                        <a:buChar char="•"/>
                      </a:pPr>
                      <a:r>
                        <a:rPr lang="en-US"/>
                        <a:t>MG4B7 – Leading </a:t>
                      </a:r>
                      <a:r>
                        <a:rPr lang="en-US" err="1"/>
                        <a:t>Organisational</a:t>
                      </a:r>
                      <a:r>
                        <a:rPr lang="en-US"/>
                        <a:t> Change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825979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15866A5-5D7C-87EE-8D46-4C495381D667}"/>
              </a:ext>
            </a:extLst>
          </p:cNvPr>
          <p:cNvSpPr txBox="1"/>
          <p:nvPr/>
        </p:nvSpPr>
        <p:spPr>
          <a:xfrm>
            <a:off x="2847202" y="5364892"/>
            <a:ext cx="77219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/>
              <a:t>Cohorts: 48 students         /                159 students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3EA719-DDD6-5C7F-E6FB-C271FFE29358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91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1" y="1286556"/>
            <a:ext cx="11730658" cy="44480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§"/>
            </a:pPr>
            <a:endParaRPr lang="en-US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>
                <a:solidFill>
                  <a:schemeClr val="tx1"/>
                </a:solidFill>
                <a:latin typeface="Arial"/>
                <a:cs typeface="Arial"/>
              </a:rPr>
              <a:t>Methodology &amp; data collection</a:t>
            </a:r>
            <a:endParaRPr lang="en-US" sz="2000" b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>
              <a:latin typeface="Arial"/>
              <a:cs typeface="Arial"/>
            </a:endParaRPr>
          </a:p>
          <a:p>
            <a:pPr marL="0" indent="0">
              <a:buNone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2000" b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2000" b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90DCC76-2C5A-477E-F833-04AAE63E1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5" y="137819"/>
            <a:ext cx="5817704" cy="1685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144436-BAF7-2520-FB5B-8BAA88578980}"/>
              </a:ext>
            </a:extLst>
          </p:cNvPr>
          <p:cNvSpPr txBox="1"/>
          <p:nvPr/>
        </p:nvSpPr>
        <p:spPr>
          <a:xfrm>
            <a:off x="1649896" y="1451114"/>
            <a:ext cx="37371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hlinkClick r:id="rId3"/>
              </a:rPr>
              <a:t>https://lse-dsi.github.io/genial/</a:t>
            </a:r>
            <a:endParaRPr lang="en-US"/>
          </a:p>
        </p:txBody>
      </p:sp>
      <p:pic>
        <p:nvPicPr>
          <p:cNvPr id="8" name="Picture 7" descr="A close-up of a paper&#10;&#10;Description automatically generated">
            <a:extLst>
              <a:ext uri="{FF2B5EF4-FFF2-40B4-BE49-F238E27FC236}">
                <a16:creationId xmlns:a16="http://schemas.microsoft.com/office/drawing/2014/main" id="{076AD159-7BCC-81C6-48C4-5F124C6F41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688" y="2653813"/>
            <a:ext cx="8073081" cy="39805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F8D382-2181-4A72-51E5-FD42B5D37968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76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9FC7EA7-376F-654B-A485-4642C1C8D484}"/>
              </a:ext>
            </a:extLst>
          </p:cNvPr>
          <p:cNvSpPr txBox="1">
            <a:spLocks/>
          </p:cNvSpPr>
          <p:nvPr/>
        </p:nvSpPr>
        <p:spPr>
          <a:xfrm>
            <a:off x="451556" y="195792"/>
            <a:ext cx="10515600" cy="8965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>
                <a:solidFill>
                  <a:srgbClr val="E0112B"/>
                </a:solidFill>
                <a:latin typeface="Arial"/>
                <a:ea typeface="+mj-lt"/>
                <a:cs typeface="Arial"/>
              </a:rPr>
              <a:t>GENIAL initial survey results: the student experience</a:t>
            </a: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00FDF88-04E4-EF8A-7B35-B8AC5050B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6018" y="1444171"/>
            <a:ext cx="7078133" cy="4505806"/>
          </a:xfrm>
          <a:prstGeom prst="rect">
            <a:avLst/>
          </a:prstGeom>
        </p:spPr>
      </p:pic>
      <p:pic>
        <p:nvPicPr>
          <p:cNvPr id="6" name="Picture 5" descr="Image Created with DALL·E from within BingAI">
            <a:extLst>
              <a:ext uri="{FF2B5EF4-FFF2-40B4-BE49-F238E27FC236}">
                <a16:creationId xmlns:a16="http://schemas.microsoft.com/office/drawing/2014/main" id="{CD395E8C-EBF3-C5D8-8012-3D2EA461D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8129" y="334591"/>
            <a:ext cx="1132115" cy="111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91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84D09D57C4AD4AA3EA6EEA08CDC379" ma:contentTypeVersion="18" ma:contentTypeDescription="Create a new document." ma:contentTypeScope="" ma:versionID="5b86187064968bf63b2a5a57ff4dc6c4">
  <xsd:schema xmlns:xsd="http://www.w3.org/2001/XMLSchema" xmlns:xs="http://www.w3.org/2001/XMLSchema" xmlns:p="http://schemas.microsoft.com/office/2006/metadata/properties" xmlns:ns2="75d39c6a-b0cc-4cbf-998c-92e7a33e9111" xmlns:ns3="de36bae1-83ee-4dbf-8c81-77838a7bebec" targetNamespace="http://schemas.microsoft.com/office/2006/metadata/properties" ma:root="true" ma:fieldsID="fad18347e311f3658b6ec742cbb9bab4" ns2:_="" ns3:_="">
    <xsd:import namespace="75d39c6a-b0cc-4cbf-998c-92e7a33e9111"/>
    <xsd:import namespace="de36bae1-83ee-4dbf-8c81-77838a7beb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39c6a-b0cc-4cbf-998c-92e7a33e91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c64bf66-3ab6-4740-8ae4-bf44781f38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36bae1-83ee-4dbf-8c81-77838a7bebe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9ba9163-9244-4b27-9fc3-3119906205e4}" ma:internalName="TaxCatchAll" ma:showField="CatchAllData" ma:web="de36bae1-83ee-4dbf-8c81-77838a7beb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e36bae1-83ee-4dbf-8c81-77838a7bebec" xsi:nil="true"/>
    <lcf76f155ced4ddcb4097134ff3c332f xmlns="75d39c6a-b0cc-4cbf-998c-92e7a33e9111">
      <Terms xmlns="http://schemas.microsoft.com/office/infopath/2007/PartnerControls"/>
    </lcf76f155ced4ddcb4097134ff3c332f>
    <SharedWithUsers xmlns="de36bae1-83ee-4dbf-8c81-77838a7bebec">
      <UserInfo>
        <DisplayName>Panero,F</DisplayName>
        <AccountId>445</AccountId>
        <AccountType/>
      </UserInfo>
      <UserInfo>
        <DisplayName>Cardoso-Silva,J</DisplayName>
        <AccountId>141</AccountId>
        <AccountType/>
      </UserInfo>
      <UserInfo>
        <DisplayName>Filip-Turner,M (ug)</DisplayName>
        <AccountId>492</AccountId>
        <AccountType/>
      </UserInfo>
      <UserInfo>
        <DisplayName>Luxmoore,SM</DisplayName>
        <AccountId>469</AccountId>
        <AccountType/>
      </UserInfo>
      <UserInfo>
        <DisplayName>Barreto,ME</DisplayName>
        <AccountId>280</AccountId>
        <AccountType/>
      </UserInfo>
      <UserInfo>
        <DisplayName>Berrada,G</DisplayName>
        <AccountId>399</AccountId>
        <AccountType/>
      </UserInfo>
      <UserInfo>
        <DisplayName>Sallai,D</DisplayName>
        <AccountId>481</AccountId>
        <AccountType/>
      </UserInfo>
      <UserInfo>
        <DisplayName>Kearney1,C</DisplayName>
        <AccountId>534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CA7477-D292-4CB2-8E17-3C9D8AD30227}">
  <ds:schemaRefs>
    <ds:schemaRef ds:uri="75d39c6a-b0cc-4cbf-998c-92e7a33e9111"/>
    <ds:schemaRef ds:uri="de36bae1-83ee-4dbf-8c81-77838a7beb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E7A531C-80F5-4D54-86C5-FB9D7631E2C1}">
  <ds:schemaRefs>
    <ds:schemaRef ds:uri="75d39c6a-b0cc-4cbf-998c-92e7a33e9111"/>
    <ds:schemaRef ds:uri="de36bae1-83ee-4dbf-8c81-77838a7bebec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462082-6700-4D32-83CA-2B7CD6397C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30</Slides>
  <Notes>1</Notes>
  <HiddenSlides>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Generative AI in education: catalyst or constraint?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65</cp:revision>
  <dcterms:created xsi:type="dcterms:W3CDTF">2024-04-24T21:23:53Z</dcterms:created>
  <dcterms:modified xsi:type="dcterms:W3CDTF">2024-05-08T08:06:53Z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0x010100C384D09D57C4AD4AA3EA6EEA08CDC379</vt:lpwstr>
  </property>
  <property fmtid="{D5CDD505-2E9C-101B-9397-08002B2CF9AE}" pid="3" name="MediaServiceImageTags">
    <vt:lpwstr/>
  </property>
</Properties>
</file>